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40"/>
  </p:notesMasterIdLst>
  <p:handoutMasterIdLst>
    <p:handoutMasterId r:id="rId41"/>
  </p:handoutMasterIdLst>
  <p:sldIdLst>
    <p:sldId id="292" r:id="rId5"/>
    <p:sldId id="289" r:id="rId6"/>
    <p:sldId id="274" r:id="rId7"/>
    <p:sldId id="259" r:id="rId8"/>
    <p:sldId id="267" r:id="rId9"/>
    <p:sldId id="260" r:id="rId10"/>
    <p:sldId id="261" r:id="rId11"/>
    <p:sldId id="262" r:id="rId12"/>
    <p:sldId id="269" r:id="rId13"/>
    <p:sldId id="268" r:id="rId14"/>
    <p:sldId id="297" r:id="rId15"/>
    <p:sldId id="312" r:id="rId16"/>
    <p:sldId id="290" r:id="rId17"/>
    <p:sldId id="276" r:id="rId18"/>
    <p:sldId id="270" r:id="rId19"/>
    <p:sldId id="277" r:id="rId20"/>
    <p:sldId id="278" r:id="rId21"/>
    <p:sldId id="300" r:id="rId22"/>
    <p:sldId id="301" r:id="rId23"/>
    <p:sldId id="302" r:id="rId24"/>
    <p:sldId id="307" r:id="rId25"/>
    <p:sldId id="318" r:id="rId26"/>
    <p:sldId id="304" r:id="rId27"/>
    <p:sldId id="305" r:id="rId28"/>
    <p:sldId id="317" r:id="rId29"/>
    <p:sldId id="311" r:id="rId30"/>
    <p:sldId id="291" r:id="rId31"/>
    <p:sldId id="298" r:id="rId32"/>
    <p:sldId id="299" r:id="rId33"/>
    <p:sldId id="271" r:id="rId34"/>
    <p:sldId id="280" r:id="rId35"/>
    <p:sldId id="264" r:id="rId36"/>
    <p:sldId id="313" r:id="rId37"/>
    <p:sldId id="286" r:id="rId38"/>
    <p:sldId id="263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77C"/>
    <a:srgbClr val="43BF87"/>
    <a:srgbClr val="00B0F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0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7CCE2-EED3-4DB2-8B85-4DA9F997929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ABE3B3-05E3-4C9B-BC63-B74C780B41DD}">
      <dgm:prSet/>
      <dgm:spPr/>
      <dgm:t>
        <a:bodyPr/>
        <a:lstStyle/>
        <a:p>
          <a:pPr rtl="0"/>
          <a:r>
            <a:rPr lang="fr-CA">
              <a:latin typeface="Aptos"/>
            </a:rPr>
            <a:t>Épargnes/ travail</a:t>
          </a:r>
          <a:endParaRPr lang="en-US">
            <a:latin typeface="Aptos"/>
          </a:endParaRPr>
        </a:p>
      </dgm:t>
    </dgm:pt>
    <dgm:pt modelId="{DAA02169-81C6-4335-BA50-7D080FA47E55}" type="parTrans" cxnId="{31B98DFA-7FDD-4E27-8FAA-A3E9A3D0FBB7}">
      <dgm:prSet/>
      <dgm:spPr/>
      <dgm:t>
        <a:bodyPr/>
        <a:lstStyle/>
        <a:p>
          <a:endParaRPr lang="en-US"/>
        </a:p>
      </dgm:t>
    </dgm:pt>
    <dgm:pt modelId="{AAE052DA-F4AA-41AF-8E7F-921E473D729D}" type="sibTrans" cxnId="{31B98DFA-7FDD-4E27-8FAA-A3E9A3D0FBB7}">
      <dgm:prSet/>
      <dgm:spPr/>
      <dgm:t>
        <a:bodyPr/>
        <a:lstStyle/>
        <a:p>
          <a:endParaRPr lang="en-US"/>
        </a:p>
      </dgm:t>
    </dgm:pt>
    <dgm:pt modelId="{2F6028F3-A87B-4CA8-8CDE-AC277CCDB9EC}">
      <dgm:prSet/>
      <dgm:spPr/>
      <dgm:t>
        <a:bodyPr/>
        <a:lstStyle/>
        <a:p>
          <a:r>
            <a:rPr lang="fr-CA">
              <a:latin typeface="Aptos"/>
            </a:rPr>
            <a:t>REEE</a:t>
          </a:r>
          <a:endParaRPr lang="en-US">
            <a:latin typeface="Aptos"/>
          </a:endParaRPr>
        </a:p>
      </dgm:t>
    </dgm:pt>
    <dgm:pt modelId="{5508AAFF-9A86-4D87-9246-F87B8FD32630}" type="parTrans" cxnId="{34A37219-FEC1-45F8-A8FD-5338FDB8861D}">
      <dgm:prSet/>
      <dgm:spPr/>
      <dgm:t>
        <a:bodyPr/>
        <a:lstStyle/>
        <a:p>
          <a:endParaRPr lang="en-US"/>
        </a:p>
      </dgm:t>
    </dgm:pt>
    <dgm:pt modelId="{FEE83EA0-E739-4D4B-93E5-68BA6649E54E}" type="sibTrans" cxnId="{34A37219-FEC1-45F8-A8FD-5338FDB8861D}">
      <dgm:prSet/>
      <dgm:spPr/>
      <dgm:t>
        <a:bodyPr/>
        <a:lstStyle/>
        <a:p>
          <a:endParaRPr lang="en-US"/>
        </a:p>
      </dgm:t>
    </dgm:pt>
    <dgm:pt modelId="{6CCE2AC7-7589-43DC-BEDA-0867092E6735}">
      <dgm:prSet/>
      <dgm:spPr/>
      <dgm:t>
        <a:bodyPr/>
        <a:lstStyle/>
        <a:p>
          <a:pPr rtl="0"/>
          <a:r>
            <a:rPr lang="fr-CA">
              <a:latin typeface="Aptos"/>
            </a:rPr>
            <a:t>Aide financière aux études (à partir de la mi-mai) </a:t>
          </a:r>
          <a:endParaRPr lang="en-US">
            <a:latin typeface="Aptos"/>
          </a:endParaRPr>
        </a:p>
      </dgm:t>
    </dgm:pt>
    <dgm:pt modelId="{40498AC7-99D9-4157-A15B-B10CEF5A4676}" type="parTrans" cxnId="{9676A01A-829E-4564-BFCE-35DA262BC6CF}">
      <dgm:prSet/>
      <dgm:spPr/>
      <dgm:t>
        <a:bodyPr/>
        <a:lstStyle/>
        <a:p>
          <a:endParaRPr lang="en-US"/>
        </a:p>
      </dgm:t>
    </dgm:pt>
    <dgm:pt modelId="{A65DE3EF-2044-4DFC-951A-423846085F66}" type="sibTrans" cxnId="{9676A01A-829E-4564-BFCE-35DA262BC6CF}">
      <dgm:prSet/>
      <dgm:spPr/>
      <dgm:t>
        <a:bodyPr/>
        <a:lstStyle/>
        <a:p>
          <a:endParaRPr lang="en-US"/>
        </a:p>
      </dgm:t>
    </dgm:pt>
    <dgm:pt modelId="{B6852242-DD5C-4BE6-B09D-8CA62F319162}">
      <dgm:prSet/>
      <dgm:spPr/>
      <dgm:t>
        <a:bodyPr/>
        <a:lstStyle/>
        <a:p>
          <a:pPr rtl="0"/>
          <a:r>
            <a:rPr lang="fr-CA">
              <a:latin typeface="Aptos"/>
            </a:rPr>
            <a:t>Bourses de programmes </a:t>
          </a:r>
          <a:r>
            <a:rPr lang="fr-CA">
              <a:latin typeface="Aptos"/>
              <a:ea typeface="Calibri"/>
              <a:cs typeface="Calibri"/>
            </a:rPr>
            <a:t>(Parcours, Perspectives ou autres)</a:t>
          </a:r>
          <a:endParaRPr lang="en-US">
            <a:latin typeface="Aptos"/>
          </a:endParaRPr>
        </a:p>
      </dgm:t>
    </dgm:pt>
    <dgm:pt modelId="{8E39F1B8-4886-42EA-9ABD-8B8BFE5A2160}" type="parTrans" cxnId="{42ECF395-5446-49F4-99F6-13CFF8F4A749}">
      <dgm:prSet/>
      <dgm:spPr/>
      <dgm:t>
        <a:bodyPr/>
        <a:lstStyle/>
        <a:p>
          <a:endParaRPr lang="en-US"/>
        </a:p>
      </dgm:t>
    </dgm:pt>
    <dgm:pt modelId="{70324236-EB5B-4005-A384-00FC688C01B2}" type="sibTrans" cxnId="{42ECF395-5446-49F4-99F6-13CFF8F4A749}">
      <dgm:prSet/>
      <dgm:spPr/>
      <dgm:t>
        <a:bodyPr/>
        <a:lstStyle/>
        <a:p>
          <a:endParaRPr lang="en-US"/>
        </a:p>
      </dgm:t>
    </dgm:pt>
    <dgm:pt modelId="{1A548ACA-09D2-415D-9CE6-642338995F49}" type="pres">
      <dgm:prSet presAssocID="{1227CCE2-EED3-4DB2-8B85-4DA9F997929E}" presName="linear" presStyleCnt="0">
        <dgm:presLayoutVars>
          <dgm:animLvl val="lvl"/>
          <dgm:resizeHandles val="exact"/>
        </dgm:presLayoutVars>
      </dgm:prSet>
      <dgm:spPr/>
    </dgm:pt>
    <dgm:pt modelId="{62875C14-5796-47B7-A523-02698618A118}" type="pres">
      <dgm:prSet presAssocID="{11ABE3B3-05E3-4C9B-BC63-B74C780B41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E03EA5-5E13-4175-BA46-53CE3A1A944B}" type="pres">
      <dgm:prSet presAssocID="{AAE052DA-F4AA-41AF-8E7F-921E473D729D}" presName="spacer" presStyleCnt="0"/>
      <dgm:spPr/>
    </dgm:pt>
    <dgm:pt modelId="{F22B91B4-0159-4912-B332-CB161CC8E37A}" type="pres">
      <dgm:prSet presAssocID="{2F6028F3-A87B-4CA8-8CDE-AC277CCDB9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F7D615-CEB2-4EA2-9166-B7DA09A73693}" type="pres">
      <dgm:prSet presAssocID="{FEE83EA0-E739-4D4B-93E5-68BA6649E54E}" presName="spacer" presStyleCnt="0"/>
      <dgm:spPr/>
    </dgm:pt>
    <dgm:pt modelId="{84C71653-7006-4A33-948A-F1E450B15915}" type="pres">
      <dgm:prSet presAssocID="{6CCE2AC7-7589-43DC-BEDA-0867092E67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88C25-BDE6-4F1F-9E1C-34A958A1A4C0}" type="pres">
      <dgm:prSet presAssocID="{A65DE3EF-2044-4DFC-951A-423846085F66}" presName="spacer" presStyleCnt="0"/>
      <dgm:spPr/>
    </dgm:pt>
    <dgm:pt modelId="{94880865-1F4C-4D5A-8240-CD7EE26B1F54}" type="pres">
      <dgm:prSet presAssocID="{B6852242-DD5C-4BE6-B09D-8CA62F3191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A37219-FEC1-45F8-A8FD-5338FDB8861D}" srcId="{1227CCE2-EED3-4DB2-8B85-4DA9F997929E}" destId="{2F6028F3-A87B-4CA8-8CDE-AC277CCDB9EC}" srcOrd="1" destOrd="0" parTransId="{5508AAFF-9A86-4D87-9246-F87B8FD32630}" sibTransId="{FEE83EA0-E739-4D4B-93E5-68BA6649E54E}"/>
    <dgm:cxn modelId="{9676A01A-829E-4564-BFCE-35DA262BC6CF}" srcId="{1227CCE2-EED3-4DB2-8B85-4DA9F997929E}" destId="{6CCE2AC7-7589-43DC-BEDA-0867092E6735}" srcOrd="2" destOrd="0" parTransId="{40498AC7-99D9-4157-A15B-B10CEF5A4676}" sibTransId="{A65DE3EF-2044-4DFC-951A-423846085F66}"/>
    <dgm:cxn modelId="{60B7D339-EE55-4A8B-A64C-87D96B84A3FA}" type="presOf" srcId="{11ABE3B3-05E3-4C9B-BC63-B74C780B41DD}" destId="{62875C14-5796-47B7-A523-02698618A118}" srcOrd="0" destOrd="0" presId="urn:microsoft.com/office/officeart/2005/8/layout/vList2"/>
    <dgm:cxn modelId="{A008C975-EFB4-456A-AB40-32AB37E1A0E5}" type="presOf" srcId="{B6852242-DD5C-4BE6-B09D-8CA62F319162}" destId="{94880865-1F4C-4D5A-8240-CD7EE26B1F54}" srcOrd="0" destOrd="0" presId="urn:microsoft.com/office/officeart/2005/8/layout/vList2"/>
    <dgm:cxn modelId="{EA32E876-6FDC-4592-BACF-E01FBC8391A1}" type="presOf" srcId="{1227CCE2-EED3-4DB2-8B85-4DA9F997929E}" destId="{1A548ACA-09D2-415D-9CE6-642338995F49}" srcOrd="0" destOrd="0" presId="urn:microsoft.com/office/officeart/2005/8/layout/vList2"/>
    <dgm:cxn modelId="{0B8A3A84-1FE7-424F-BC1E-2664D375FCD0}" type="presOf" srcId="{2F6028F3-A87B-4CA8-8CDE-AC277CCDB9EC}" destId="{F22B91B4-0159-4912-B332-CB161CC8E37A}" srcOrd="0" destOrd="0" presId="urn:microsoft.com/office/officeart/2005/8/layout/vList2"/>
    <dgm:cxn modelId="{42ECF395-5446-49F4-99F6-13CFF8F4A749}" srcId="{1227CCE2-EED3-4DB2-8B85-4DA9F997929E}" destId="{B6852242-DD5C-4BE6-B09D-8CA62F319162}" srcOrd="3" destOrd="0" parTransId="{8E39F1B8-4886-42EA-9ABD-8B8BFE5A2160}" sibTransId="{70324236-EB5B-4005-A384-00FC688C01B2}"/>
    <dgm:cxn modelId="{688D99C0-5AEC-45D5-A9BC-0A0A5E4E52F0}" type="presOf" srcId="{6CCE2AC7-7589-43DC-BEDA-0867092E6735}" destId="{84C71653-7006-4A33-948A-F1E450B15915}" srcOrd="0" destOrd="0" presId="urn:microsoft.com/office/officeart/2005/8/layout/vList2"/>
    <dgm:cxn modelId="{31B98DFA-7FDD-4E27-8FAA-A3E9A3D0FBB7}" srcId="{1227CCE2-EED3-4DB2-8B85-4DA9F997929E}" destId="{11ABE3B3-05E3-4C9B-BC63-B74C780B41DD}" srcOrd="0" destOrd="0" parTransId="{DAA02169-81C6-4335-BA50-7D080FA47E55}" sibTransId="{AAE052DA-F4AA-41AF-8E7F-921E473D729D}"/>
    <dgm:cxn modelId="{CF8EA82F-C024-41F7-A669-80D8AE83E163}" type="presParOf" srcId="{1A548ACA-09D2-415D-9CE6-642338995F49}" destId="{62875C14-5796-47B7-A523-02698618A118}" srcOrd="0" destOrd="0" presId="urn:microsoft.com/office/officeart/2005/8/layout/vList2"/>
    <dgm:cxn modelId="{2FFC9381-CBE7-406E-9F62-82CC978A5134}" type="presParOf" srcId="{1A548ACA-09D2-415D-9CE6-642338995F49}" destId="{8CE03EA5-5E13-4175-BA46-53CE3A1A944B}" srcOrd="1" destOrd="0" presId="urn:microsoft.com/office/officeart/2005/8/layout/vList2"/>
    <dgm:cxn modelId="{956F7130-41BD-492D-840A-A5F64C378D31}" type="presParOf" srcId="{1A548ACA-09D2-415D-9CE6-642338995F49}" destId="{F22B91B4-0159-4912-B332-CB161CC8E37A}" srcOrd="2" destOrd="0" presId="urn:microsoft.com/office/officeart/2005/8/layout/vList2"/>
    <dgm:cxn modelId="{3222687B-37B7-47E1-AB87-6F70864251AA}" type="presParOf" srcId="{1A548ACA-09D2-415D-9CE6-642338995F49}" destId="{7EF7D615-CEB2-4EA2-9166-B7DA09A73693}" srcOrd="3" destOrd="0" presId="urn:microsoft.com/office/officeart/2005/8/layout/vList2"/>
    <dgm:cxn modelId="{91BFE73B-3311-4F95-B6D5-214045AB8142}" type="presParOf" srcId="{1A548ACA-09D2-415D-9CE6-642338995F49}" destId="{84C71653-7006-4A33-948A-F1E450B15915}" srcOrd="4" destOrd="0" presId="urn:microsoft.com/office/officeart/2005/8/layout/vList2"/>
    <dgm:cxn modelId="{D194CE59-01AE-492B-9D36-29DF7F853645}" type="presParOf" srcId="{1A548ACA-09D2-415D-9CE6-642338995F49}" destId="{A4D88C25-BDE6-4F1F-9E1C-34A958A1A4C0}" srcOrd="5" destOrd="0" presId="urn:microsoft.com/office/officeart/2005/8/layout/vList2"/>
    <dgm:cxn modelId="{62C7992E-2DA6-4295-8DBD-4C95D57048E4}" type="presParOf" srcId="{1A548ACA-09D2-415D-9CE6-642338995F49}" destId="{94880865-1F4C-4D5A-8240-CD7EE26B1F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5C14-5796-47B7-A523-02698618A118}">
      <dsp:nvSpPr>
        <dsp:cNvPr id="0" name=""/>
        <dsp:cNvSpPr/>
      </dsp:nvSpPr>
      <dsp:spPr>
        <a:xfrm>
          <a:off x="0" y="421596"/>
          <a:ext cx="10058399" cy="737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latin typeface="Aptos"/>
            </a:rPr>
            <a:t>Épargnes/ travail</a:t>
          </a:r>
          <a:endParaRPr lang="en-US" sz="3000" kern="1200">
            <a:latin typeface="Aptos"/>
          </a:endParaRPr>
        </a:p>
      </dsp:txBody>
      <dsp:txXfrm>
        <a:off x="35982" y="457578"/>
        <a:ext cx="9986435" cy="665135"/>
      </dsp:txXfrm>
    </dsp:sp>
    <dsp:sp modelId="{F22B91B4-0159-4912-B332-CB161CC8E37A}">
      <dsp:nvSpPr>
        <dsp:cNvPr id="0" name=""/>
        <dsp:cNvSpPr/>
      </dsp:nvSpPr>
      <dsp:spPr>
        <a:xfrm>
          <a:off x="0" y="1245096"/>
          <a:ext cx="10058399" cy="737099"/>
        </a:xfrm>
        <a:prstGeom prst="roundRect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latin typeface="Aptos"/>
            </a:rPr>
            <a:t>REEE</a:t>
          </a:r>
          <a:endParaRPr lang="en-US" sz="3000" kern="1200">
            <a:latin typeface="Aptos"/>
          </a:endParaRPr>
        </a:p>
      </dsp:txBody>
      <dsp:txXfrm>
        <a:off x="35982" y="1281078"/>
        <a:ext cx="9986435" cy="665135"/>
      </dsp:txXfrm>
    </dsp:sp>
    <dsp:sp modelId="{84C71653-7006-4A33-948A-F1E450B15915}">
      <dsp:nvSpPr>
        <dsp:cNvPr id="0" name=""/>
        <dsp:cNvSpPr/>
      </dsp:nvSpPr>
      <dsp:spPr>
        <a:xfrm>
          <a:off x="0" y="2068596"/>
          <a:ext cx="10058399" cy="737099"/>
        </a:xfrm>
        <a:prstGeom prst="roundRect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latin typeface="Aptos"/>
            </a:rPr>
            <a:t>Aide financière aux études (à partir de la mi-mai) </a:t>
          </a:r>
          <a:endParaRPr lang="en-US" sz="3000" kern="1200">
            <a:latin typeface="Aptos"/>
          </a:endParaRPr>
        </a:p>
      </dsp:txBody>
      <dsp:txXfrm>
        <a:off x="35982" y="2104578"/>
        <a:ext cx="9986435" cy="665135"/>
      </dsp:txXfrm>
    </dsp:sp>
    <dsp:sp modelId="{94880865-1F4C-4D5A-8240-CD7EE26B1F54}">
      <dsp:nvSpPr>
        <dsp:cNvPr id="0" name=""/>
        <dsp:cNvSpPr/>
      </dsp:nvSpPr>
      <dsp:spPr>
        <a:xfrm>
          <a:off x="0" y="2892096"/>
          <a:ext cx="10058399" cy="737099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kern="1200">
              <a:latin typeface="Aptos"/>
            </a:rPr>
            <a:t>Bourses de programmes </a:t>
          </a:r>
          <a:r>
            <a:rPr lang="fr-CA" sz="3000" kern="1200">
              <a:latin typeface="Aptos"/>
              <a:ea typeface="Calibri"/>
              <a:cs typeface="Calibri"/>
            </a:rPr>
            <a:t>(Parcours, Perspectives ou autres)</a:t>
          </a:r>
          <a:endParaRPr lang="en-US" sz="3000" kern="1200">
            <a:latin typeface="Aptos"/>
          </a:endParaRPr>
        </a:p>
      </dsp:txBody>
      <dsp:txXfrm>
        <a:off x="35982" y="2928078"/>
        <a:ext cx="9986435" cy="665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ADB413-546A-462C-8934-83E0C00BC785}" type="datetimeFigureOut">
              <a:rPr lang="fr-CA" smtClean="0"/>
              <a:t>2025-01-21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EF47A3-5D4C-440E-BE68-CB50049586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79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1DE-C80C-41E5-9E17-CA391CC71D92}" type="datetimeFigureOut"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D36E-97CA-40E8-9C77-F4125D0718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4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Présentation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divisé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2 parties: Cégep et DEP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Passe nous </a:t>
            </a:r>
            <a:r>
              <a:rPr lang="en-US" err="1">
                <a:ea typeface="Calibri"/>
                <a:cs typeface="Calibri"/>
              </a:rPr>
              <a:t>voir</a:t>
            </a:r>
            <a:r>
              <a:rPr lang="en-US">
                <a:ea typeface="Calibri"/>
                <a:cs typeface="Calibri"/>
              </a:rPr>
              <a:t> pour plus </a:t>
            </a:r>
            <a:r>
              <a:rPr lang="en-US" err="1">
                <a:ea typeface="Calibri"/>
                <a:cs typeface="Calibri"/>
              </a:rPr>
              <a:t>d'information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Durée du </a:t>
            </a:r>
            <a:r>
              <a:rPr lang="en-US" b="1" err="1"/>
              <a:t>cours</a:t>
            </a:r>
            <a:endParaRPr lang="en-US" err="1"/>
          </a:p>
          <a:p>
            <a:r>
              <a:rPr lang="en-US"/>
              <a:t>100 </a:t>
            </a:r>
            <a:r>
              <a:rPr lang="en-US" err="1"/>
              <a:t>heures</a:t>
            </a:r>
            <a:r>
              <a:rPr lang="en-US"/>
              <a:t> environ sur 15 </a:t>
            </a:r>
            <a:r>
              <a:rPr lang="en-US" err="1"/>
              <a:t>semaines</a:t>
            </a:r>
            <a:endParaRPr lang="en-US" err="1">
              <a:ea typeface="Calibri"/>
              <a:cs typeface="Calibri"/>
            </a:endParaRPr>
          </a:p>
          <a:p>
            <a:r>
              <a:rPr lang="en-US" err="1"/>
              <a:t>Prévoir</a:t>
            </a:r>
            <a:r>
              <a:rPr lang="en-US"/>
              <a:t> de </a:t>
            </a:r>
            <a:r>
              <a:rPr lang="en-US" b="1"/>
              <a:t>8 à 9 </a:t>
            </a:r>
            <a:r>
              <a:rPr lang="en-US" b="1" err="1"/>
              <a:t>heures</a:t>
            </a:r>
            <a:r>
              <a:rPr lang="en-US" b="1"/>
              <a:t> par </a:t>
            </a:r>
            <a:r>
              <a:rPr lang="en-US" b="1" err="1"/>
              <a:t>semaine</a:t>
            </a:r>
            <a:r>
              <a:rPr lang="en-US"/>
              <a:t> dans </a:t>
            </a:r>
            <a:r>
              <a:rPr lang="en-US" err="1"/>
              <a:t>l'horaire</a:t>
            </a:r>
            <a:r>
              <a:rPr lang="en-US"/>
              <a:t> de </a:t>
            </a:r>
            <a:r>
              <a:rPr lang="en-US" err="1"/>
              <a:t>l'élève</a:t>
            </a:r>
            <a:endParaRPr lang="en-US" err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Type </a:t>
            </a:r>
            <a:r>
              <a:rPr lang="en-US" b="1" err="1"/>
              <a:t>d'évaluation</a:t>
            </a:r>
            <a:endParaRPr lang="en-US" err="1"/>
          </a:p>
          <a:p>
            <a:r>
              <a:rPr lang="en-US" err="1"/>
              <a:t>Évaluations</a:t>
            </a:r>
            <a:r>
              <a:rPr lang="en-US"/>
              <a:t> de modules;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Examen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ligne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Période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d'inscription</a:t>
            </a:r>
            <a:r>
              <a:rPr lang="en-US">
                <a:ea typeface="Calibri"/>
                <a:cs typeface="Calibri"/>
              </a:rPr>
              <a:t> : 20 </a:t>
            </a:r>
            <a:r>
              <a:rPr lang="en-US" err="1">
                <a:ea typeface="Calibri"/>
                <a:cs typeface="Calibri"/>
              </a:rPr>
              <a:t>janvier</a:t>
            </a:r>
            <a:r>
              <a:rPr lang="en-US">
                <a:ea typeface="Calibri"/>
                <a:cs typeface="Calibri"/>
              </a:rPr>
              <a:t> au 6 </a:t>
            </a:r>
            <a:r>
              <a:rPr lang="en-US" err="1">
                <a:ea typeface="Calibri"/>
                <a:cs typeface="Calibri"/>
              </a:rPr>
              <a:t>février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17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Rendu</a:t>
            </a:r>
            <a:r>
              <a:rPr lang="en-US">
                <a:cs typeface="Calibri"/>
              </a:rPr>
              <a:t> à </a:t>
            </a:r>
            <a:r>
              <a:rPr lang="en-US" err="1">
                <a:cs typeface="Calibri"/>
              </a:rPr>
              <a:t>cette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diapo</a:t>
            </a:r>
            <a:r>
              <a:rPr lang="en-US">
                <a:cs typeface="Calibri"/>
              </a:rPr>
              <a:t> pour </a:t>
            </a:r>
            <a:r>
              <a:rPr lang="en-US" err="1">
                <a:cs typeface="Calibri"/>
              </a:rPr>
              <a:t>mettre</a:t>
            </a:r>
            <a:r>
              <a:rPr lang="en-US">
                <a:cs typeface="Calibri"/>
              </a:rPr>
              <a:t> les dates à jour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37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5935-F3AE-29C0-5323-A804202A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1850AC-407B-BFEF-A794-C988864C2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746ADB-AFC7-E70F-A178-31B9A20E6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Mettre</a:t>
            </a:r>
            <a:r>
              <a:rPr lang="en-US">
                <a:cs typeface="Calibri"/>
              </a:rPr>
              <a:t> le nouveau tableau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F5036E-684B-C281-45E8-49244C907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44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31E2-2529-1DCB-8A3A-0C8784E02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63E352-BD1E-4D37-BCD8-2540EF8E1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202D92-8B15-F3B1-851E-3572F0587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Mettre</a:t>
            </a:r>
            <a:r>
              <a:rPr lang="en-US">
                <a:cs typeface="Calibri"/>
              </a:rPr>
              <a:t> le nouveau tableau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8395C1-0D0C-4068-1DCE-C40736F88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4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50E8-3378-581D-DCC6-3E396FBA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B2612FF-74D1-F741-AA96-E7C2C7702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B2F84A3-D332-104A-CCF3-0927B6B2F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50465-BA2F-91DB-666C-D3DA0E38D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F531EE3-3ADB-41EF-A9AA-970FDEF9644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4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402D-FA52-DA4C-9ACD-9FDCC4F7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95F142-AA49-72EB-88C0-CDD1709C1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3224DC-F37E-ADA8-2FB6-072266AF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Mettre</a:t>
            </a:r>
            <a:r>
              <a:rPr lang="en-US">
                <a:cs typeface="Calibri"/>
              </a:rPr>
              <a:t> le nouveau 2024-2025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EAF6B-531F-74EE-B8EF-AACDC4B97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D36E-97CA-40E8-9C77-F4125D071887}" type="slidenum"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09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pour modifier le masque</a:t>
            </a:r>
          </a:p>
        </p:txBody>
      </p:sp>
      <p:sp>
        <p:nvSpPr>
          <p:cNvPr id="20" name="Espace réservé du texte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1" name="Espace réservé du texte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pour modifier le masque</a:t>
            </a:r>
          </a:p>
        </p:txBody>
      </p:sp>
      <p:sp>
        <p:nvSpPr>
          <p:cNvPr id="22" name="Espace réservé du texte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3" name="Espace réservé du texte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pour modifier le masque</a:t>
            </a:r>
          </a:p>
        </p:txBody>
      </p:sp>
      <p:sp>
        <p:nvSpPr>
          <p:cNvPr id="24" name="Espace réservé du texte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5" name="Espace réservé du texte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pour modifier le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12245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1/21/2025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pbv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hyperlink" Target="https://www.youtube.com/watch?v=FTRSX5rcNC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racq.qc.ca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dmissionfp.com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ssionf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hyperlink" Target="https://www.youtube.com/watch?v=O8egem8pDx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dmissionfp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oursenligne.csbe.qc.ca/" TargetMode="Externa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bec.ca/education/aide-financiere-aux-etudes/prets-bourses-temps-plein/calcul/simulateur-calcu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desjardins.com/wcm/idc/documents/e35-budget-f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bec.ca/education/aide-financiere-aux-etudes/prets-bourses-temps-plein/calcul/simulateur-calcul" TargetMode="External"/><Relationship Id="rId2" Type="http://schemas.openxmlformats.org/officeDocument/2006/relationships/hyperlink" Target="https://www.quebec.ca/education/aide-financiere-aux-etude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eunesexplorateurs/videos/jeunesexplo-lance-les-je-moriente-en-live/2530700217195167/" TargetMode="External"/><Relationship Id="rId2" Type="http://schemas.openxmlformats.org/officeDocument/2006/relationships/hyperlink" Target="https://www.jeunes-explorateurs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7n6u0CqQwe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aisanglais.c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acq.qc.ca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E8E096-D60A-F028-075A-6FB28A30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134597B-CC9F-070F-8F8A-A45D71B01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2666" y="1634559"/>
            <a:ext cx="6607277" cy="242676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Demande</a:t>
            </a:r>
            <a: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 </a:t>
            </a:r>
            <a:r>
              <a:rPr lang="en-US" sz="4400" dirty="0" err="1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d’admission</a:t>
            </a:r>
            <a: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 </a:t>
            </a:r>
            <a:b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</a:br>
            <a: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1 mars 2025</a:t>
            </a:r>
            <a:b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</a:br>
            <a:r>
              <a:rPr lang="en-US" sz="4400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</a:rPr>
              <a:t>CÉGEP et DEP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4D226D-A8AF-8273-B1A5-9FBC177F01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6" r="8026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A5455B-890B-D35C-9AA3-0170E369F0B0}"/>
              </a:ext>
            </a:extLst>
          </p:cNvPr>
          <p:cNvSpPr txBox="1"/>
          <p:nvPr/>
        </p:nvSpPr>
        <p:spPr>
          <a:xfrm>
            <a:off x="4644849" y="4421263"/>
            <a:ext cx="6607276" cy="13353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Aptos"/>
              </a:rPr>
              <a:t>Service </a:t>
            </a:r>
            <a:r>
              <a:rPr lang="en-US" err="1">
                <a:latin typeface="Aptos"/>
              </a:rPr>
              <a:t>d’orientation</a:t>
            </a:r>
            <a:r>
              <a:rPr lang="en-US">
                <a:latin typeface="Aptos"/>
              </a:rPr>
              <a:t>​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Aptos"/>
              </a:rPr>
              <a:t>Local C-107​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>
                <a:latin typeface="Aptos"/>
              </a:rPr>
              <a:t>Sophie, Maggie, Annie, Élisabeth et Karine</a:t>
            </a:r>
          </a:p>
        </p:txBody>
      </p:sp>
      <p:pic>
        <p:nvPicPr>
          <p:cNvPr id="6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5CBF5BB-A3C8-1BB9-52C9-58B3B2FC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23" y="5727299"/>
            <a:ext cx="3000684" cy="102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4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6541" y="1734510"/>
            <a:ext cx="4121493" cy="45852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b="1" cap="none">
                <a:latin typeface="Aptos"/>
              </a:rPr>
              <a:t>Documents à consulter</a:t>
            </a:r>
            <a:endParaRPr lang="fr-CA" sz="2800" b="1" cap="none">
              <a:latin typeface="Apto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3200">
              <a:latin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>
                <a:latin typeface="Aptos"/>
              </a:rPr>
              <a:t>Tableau remis en classe aujourd’hui.</a:t>
            </a:r>
            <a:endParaRPr lang="fr-FR" sz="1500">
              <a:latin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>
                <a:latin typeface="Aptos"/>
              </a:rPr>
              <a:t>Documents disponibles sur </a:t>
            </a:r>
            <a:r>
              <a:rPr lang="fr-FR" sz="3200">
                <a:latin typeface="Aptos"/>
                <a:hlinkClick r:id="rId2"/>
              </a:rPr>
              <a:t>www.mapbv.com</a:t>
            </a:r>
            <a:r>
              <a:rPr lang="fr-FR" sz="3200">
                <a:latin typeface="Aptos"/>
              </a:rPr>
              <a:t> </a:t>
            </a:r>
            <a:r>
              <a:rPr lang="fr-FR" sz="3200">
                <a:solidFill>
                  <a:schemeClr val="tx1"/>
                </a:solidFill>
                <a:latin typeface="Aptos"/>
              </a:rPr>
              <a:t>Vie étudiante/ Orientation scolaire.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  <a:latin typeface="Aptos"/>
              </a:rPr>
              <a:t>Agenda p. 17 à 22.</a:t>
            </a:r>
            <a:endParaRPr lang="fr-CA" sz="3200">
              <a:solidFill>
                <a:schemeClr val="tx1"/>
              </a:solidFill>
              <a:latin typeface="Apto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>
              <a:latin typeface="Apto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C22D0D-0AE7-4F29-8A3D-4BD2B125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421" y="2180492"/>
            <a:ext cx="5576967" cy="3977640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fr-FR" sz="2900" b="1">
                <a:solidFill>
                  <a:srgbClr val="C00000"/>
                </a:solidFill>
                <a:latin typeface="Aptos"/>
              </a:rPr>
              <a:t>https://maformationenvideo.ca</a:t>
            </a:r>
          </a:p>
          <a:p>
            <a:pPr marL="0" indent="0" algn="ctr">
              <a:buNone/>
            </a:pPr>
            <a:endParaRPr lang="fr-CA" sz="2900" b="1">
              <a:solidFill>
                <a:srgbClr val="C00000"/>
              </a:solidFill>
              <a:latin typeface="Apto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6914F6-51FA-472A-AC33-AAB73C1AFE05}"/>
              </a:ext>
            </a:extLst>
          </p:cNvPr>
          <p:cNvSpPr txBox="1"/>
          <p:nvPr/>
        </p:nvSpPr>
        <p:spPr>
          <a:xfrm>
            <a:off x="6874300" y="1759104"/>
            <a:ext cx="4326281" cy="4268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fr-FR" sz="2400" b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ptos"/>
                <a:ea typeface="+mj-ea"/>
                <a:cs typeface="+mj-cs"/>
              </a:rPr>
              <a:t>Capsules vidéo à consulter</a:t>
            </a:r>
            <a:endParaRPr lang="fr-CA" sz="2400" b="1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Aptos"/>
              <a:ea typeface="+mj-ea"/>
              <a:cs typeface="+mj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0870FF1-4CAA-497E-8716-2275CE2B1C1A}"/>
              </a:ext>
            </a:extLst>
          </p:cNvPr>
          <p:cNvSpPr txBox="1">
            <a:spLocks/>
          </p:cNvSpPr>
          <p:nvPr/>
        </p:nvSpPr>
        <p:spPr>
          <a:xfrm>
            <a:off x="372932" y="1021820"/>
            <a:ext cx="11446135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>
                <a:latin typeface="Aptos"/>
              </a:rPr>
              <a:t>Pour t’aider à faire ta demande d’admission </a:t>
            </a:r>
            <a:br>
              <a:rPr lang="fr-FR">
                <a:latin typeface="Aptos"/>
              </a:rPr>
            </a:br>
            <a:endParaRPr lang="fr-CA" cap="none">
              <a:latin typeface="Apto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5EBA98-B8C2-44F9-9B5D-0BB2A3995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500" y="2824798"/>
            <a:ext cx="2738891" cy="17736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048340-8A83-4A38-9FD4-C7DCA0FE3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328" y="2824798"/>
            <a:ext cx="2303169" cy="29475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5226A2-CC24-4FC4-AF57-8FD1B9F45F06}"/>
              </a:ext>
            </a:extLst>
          </p:cNvPr>
          <p:cNvSpPr/>
          <p:nvPr/>
        </p:nvSpPr>
        <p:spPr>
          <a:xfrm>
            <a:off x="10915322" y="3062111"/>
            <a:ext cx="556590" cy="28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8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BFC06-2714-26F4-B525-B5A9EF5D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8B752F-1266-F555-E846-1F456381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35E32-9131-9D91-7BC4-E2306797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EF2AD-085E-90C2-0110-39E1DE0B3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F3577-3857-478B-0FB2-2BA3210B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007912-B054-4F8E-CB3C-7EE6380F8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7323DF-7074-7B5C-5668-D0E153A57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8D167-8947-B0FC-12DA-3C849BEFC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0D77ED-1BCE-B383-C19E-0338B162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11511D-2890-C371-243C-367E9B5D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3E029F-0D25-7585-54EE-CD240110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547" y="1178224"/>
            <a:ext cx="3142970" cy="2595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cap="none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Demande</a:t>
            </a:r>
            <a:r>
              <a:rPr lang="en-US" sz="4400" cap="none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 </a:t>
            </a:r>
            <a:r>
              <a:rPr lang="en-US" sz="4400" cap="none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d'admission</a:t>
            </a:r>
            <a:r>
              <a:rPr lang="en-US" sz="4400" cap="none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 au </a:t>
            </a:r>
            <a:r>
              <a:rPr lang="en-US" sz="440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SRACQ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DDDC7E-16BF-73AC-B57E-9BE037707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468011-84E7-1646-DCE8-55D343597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BF3554B-1D35-58FC-5F9D-8C96DB6A5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97B5D59-086E-FE11-FBC6-7A788E0AA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00073-2FB8-9D5A-6C3E-5FEAD765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9547" y="3439792"/>
            <a:ext cx="3142971" cy="188650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800">
                <a:hlinkClick r:id="rId6"/>
              </a:rPr>
              <a:t>www.sracq.qc.ca</a:t>
            </a:r>
            <a:endParaRPr lang="fr-FR" sz="1800"/>
          </a:p>
          <a:p>
            <a:endParaRPr lang="en-US" sz="1800" b="1"/>
          </a:p>
          <a:p>
            <a:r>
              <a:rPr lang="en-US" sz="2400" b="1" err="1">
                <a:latin typeface="Aptos"/>
              </a:rPr>
              <a:t>Vidéo</a:t>
            </a:r>
            <a:r>
              <a:rPr lang="en-US" sz="2400" b="1">
                <a:latin typeface="Aptos"/>
              </a:rPr>
              <a:t> explicative</a:t>
            </a:r>
            <a:r>
              <a:rPr lang="en-US" sz="2400" b="1">
                <a:latin typeface="Aptos"/>
                <a:ea typeface="+mn-lt"/>
                <a:cs typeface="+mn-lt"/>
              </a:rPr>
              <a:t> : </a:t>
            </a:r>
            <a:endParaRPr lang="en-US">
              <a:latin typeface="Aptos"/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  <a:hlinkClick r:id="rId7"/>
              </a:rPr>
              <a:t>https://www.youtube.com/watch?v=FTRSX5rcNCk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652AE89-D1D5-D00A-85A7-89565E11CA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6178"/>
          <a:stretch/>
        </p:blipFill>
        <p:spPr>
          <a:xfrm>
            <a:off x="523383" y="1054680"/>
            <a:ext cx="7606894" cy="4696565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22300A7F-03C2-ED7C-10A0-777374EB2E3D}"/>
              </a:ext>
            </a:extLst>
          </p:cNvPr>
          <p:cNvSpPr/>
          <p:nvPr/>
        </p:nvSpPr>
        <p:spPr>
          <a:xfrm rot="1920000">
            <a:off x="4048732" y="2662203"/>
            <a:ext cx="609439" cy="1667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59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314E5BF-1050-76C7-D5A2-E869620E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  <a:latin typeface="Aptos"/>
              </a:rPr>
              <a:t>Équipe sportive du Cégep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BE308-F054-7A30-1C95-5824015F4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672" y="725394"/>
            <a:ext cx="5513075" cy="540721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b="1"/>
              <a:t>D1</a:t>
            </a:r>
            <a:r>
              <a:rPr lang="en-US"/>
              <a:t>: </a:t>
            </a:r>
            <a:endParaRPr lang="fr-FR"/>
          </a:p>
          <a:p>
            <a:pPr marL="285750" indent="-182880">
              <a:buFont typeface="Wingdings" pitchFamily="2" charset="2"/>
              <a:buChar char="§"/>
            </a:pPr>
            <a:r>
              <a:rPr lang="en-US"/>
              <a:t>Camp de </a:t>
            </a:r>
            <a:r>
              <a:rPr lang="en-US" err="1"/>
              <a:t>sélection</a:t>
            </a:r>
            <a:r>
              <a:rPr lang="en-US"/>
              <a:t> sur invitation </a:t>
            </a:r>
            <a:r>
              <a:rPr lang="en-US" err="1"/>
              <a:t>seulement</a:t>
            </a:r>
            <a:endParaRPr lang="en-US"/>
          </a:p>
          <a:p>
            <a:pPr marL="285750" indent="-182880">
              <a:buFont typeface="Wingdings" pitchFamily="2" charset="2"/>
              <a:buChar char="§"/>
            </a:pPr>
            <a:r>
              <a:rPr lang="en-US" err="1"/>
              <a:t>Démontrer</a:t>
            </a:r>
            <a:r>
              <a:rPr lang="en-US"/>
              <a:t> son </a:t>
            </a:r>
            <a:r>
              <a:rPr lang="en-US" err="1"/>
              <a:t>intérêt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écrivant</a:t>
            </a:r>
            <a:r>
              <a:rPr lang="en-US"/>
              <a:t> à  </a:t>
            </a:r>
            <a:r>
              <a:rPr lang="en-US" err="1"/>
              <a:t>l'entraineur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chef</a:t>
            </a:r>
          </a:p>
          <a:p>
            <a:pPr marL="285750" indent="-182880">
              <a:buFont typeface="Wingdings" pitchFamily="2" charset="2"/>
              <a:buChar char="§"/>
            </a:pPr>
            <a:endParaRPr lang="en-US"/>
          </a:p>
          <a:p>
            <a:r>
              <a:rPr lang="en-US" b="1"/>
              <a:t>D2-D3: </a:t>
            </a:r>
            <a:endParaRPr lang="en-US"/>
          </a:p>
          <a:p>
            <a:pPr marL="285750" indent="-182880">
              <a:buFont typeface="Wingdings" pitchFamily="2" charset="2"/>
              <a:buChar char="§"/>
            </a:pPr>
            <a:r>
              <a:rPr lang="en-US" err="1"/>
              <a:t>Ouvert</a:t>
            </a:r>
            <a:r>
              <a:rPr lang="en-US"/>
              <a:t> à </a:t>
            </a:r>
            <a:r>
              <a:rPr lang="en-US" err="1"/>
              <a:t>tous</a:t>
            </a:r>
            <a:r>
              <a:rPr lang="en-US"/>
              <a:t> les </a:t>
            </a:r>
            <a:r>
              <a:rPr lang="en-US" err="1"/>
              <a:t>étudiants</a:t>
            </a:r>
            <a:endParaRPr lang="en-US"/>
          </a:p>
          <a:p>
            <a:pPr marL="285750" indent="-182880">
              <a:buFont typeface="Wingdings" pitchFamily="2" charset="2"/>
              <a:buChar char="§"/>
            </a:pPr>
            <a:r>
              <a:rPr lang="en-US" err="1"/>
              <a:t>Remplir</a:t>
            </a:r>
            <a:r>
              <a:rPr lang="en-US"/>
              <a:t> le </a:t>
            </a:r>
            <a:r>
              <a:rPr lang="en-US" err="1"/>
              <a:t>formulaire</a:t>
            </a:r>
            <a:r>
              <a:rPr lang="en-US"/>
              <a:t> </a:t>
            </a:r>
            <a:r>
              <a:rPr lang="en-US" err="1"/>
              <a:t>afin</a:t>
            </a:r>
            <a:r>
              <a:rPr lang="en-US"/>
              <a:t> de </a:t>
            </a:r>
            <a:r>
              <a:rPr lang="en-US" err="1"/>
              <a:t>démonter</a:t>
            </a:r>
            <a:r>
              <a:rPr lang="en-US"/>
              <a:t> </a:t>
            </a:r>
            <a:r>
              <a:rPr lang="en-US" err="1"/>
              <a:t>votre</a:t>
            </a:r>
            <a:r>
              <a:rPr lang="en-US"/>
              <a:t> </a:t>
            </a:r>
            <a:r>
              <a:rPr lang="en-US" err="1"/>
              <a:t>intérêt</a:t>
            </a:r>
            <a:r>
              <a:rPr lang="en-US"/>
              <a:t> sur le site du Cégep</a:t>
            </a:r>
          </a:p>
          <a:p>
            <a:pPr marL="285750" indent="-182880">
              <a:buFont typeface="Wingdings" pitchFamily="2" charset="2"/>
              <a:buChar char="§"/>
            </a:pPr>
            <a:r>
              <a:rPr lang="en-US" err="1"/>
              <a:t>Sélection</a:t>
            </a:r>
            <a:r>
              <a:rPr lang="en-US"/>
              <a:t> finale se fait à </a:t>
            </a:r>
            <a:r>
              <a:rPr lang="en-US" err="1"/>
              <a:t>l'automne</a:t>
            </a:r>
            <a:endParaRPr lang="en-US"/>
          </a:p>
          <a:p>
            <a:pPr marL="285750" indent="-182880">
              <a:buFont typeface="Wingdings" pitchFamily="2" charset="2"/>
              <a:buChar char="§"/>
            </a:pPr>
            <a:r>
              <a:rPr lang="en-US"/>
              <a:t>Certains </a:t>
            </a:r>
            <a:r>
              <a:rPr lang="en-US" err="1"/>
              <a:t>Cégeps</a:t>
            </a:r>
            <a:r>
              <a:rPr lang="en-US"/>
              <a:t> </a:t>
            </a:r>
            <a:r>
              <a:rPr lang="en-US" err="1"/>
              <a:t>ont</a:t>
            </a:r>
            <a:r>
              <a:rPr lang="en-US"/>
              <a:t> des camps de </a:t>
            </a:r>
            <a:r>
              <a:rPr lang="en-US" err="1"/>
              <a:t>pré</a:t>
            </a:r>
            <a:r>
              <a:rPr lang="en-US"/>
              <a:t>-selection. </a:t>
            </a:r>
            <a:r>
              <a:rPr lang="en-US" err="1"/>
              <a:t>Vérifier</a:t>
            </a:r>
            <a:r>
              <a:rPr lang="en-US"/>
              <a:t> les dates sur </a:t>
            </a:r>
            <a:r>
              <a:rPr lang="en-US" err="1"/>
              <a:t>leurs</a:t>
            </a:r>
            <a:r>
              <a:rPr lang="en-US"/>
              <a:t> site web.</a:t>
            </a:r>
          </a:p>
          <a:p>
            <a:pPr indent="-182880"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A4EC9-DAC6-FB03-B2D2-C7B9DFC4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5F4090A-903C-2153-3446-5FA88B882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CE063-C7E2-F662-509A-766EDB269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52121C-BC52-70E4-7116-EBB531694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326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21AEB7-5F08-9921-3980-0213B11F9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661A9E-3A6C-A232-8DB2-97CE0BEE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pPr algn="ctr"/>
            <a:r>
              <a:rPr lang="fr-FR" sz="8000" cap="none">
                <a:latin typeface="Aptos"/>
              </a:rPr>
              <a:t>Demande d’admission au DEP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B89D4C-43CD-B2F8-A50E-1106E2D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AF7A7B-0846-0CF8-D69A-B04F4C05B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6762995-1D2D-D120-2B66-043ECF49A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01285F-4DCB-10FE-EBC3-81961A517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20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426" y="306061"/>
            <a:ext cx="11768866" cy="1001537"/>
          </a:xfrm>
        </p:spPr>
        <p:txBody>
          <a:bodyPr>
            <a:normAutofit/>
          </a:bodyPr>
          <a:lstStyle/>
          <a:p>
            <a:pPr algn="ctr"/>
            <a:r>
              <a:rPr lang="fr-CA" sz="5400" cap="none">
                <a:latin typeface="Aptos"/>
              </a:rPr>
              <a:t>Demande d’admission DEP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9843" y="1307598"/>
            <a:ext cx="11374732" cy="5696174"/>
          </a:xfrm>
        </p:spPr>
        <p:txBody>
          <a:bodyPr>
            <a:normAutofit/>
          </a:bodyPr>
          <a:lstStyle/>
          <a:p>
            <a:pPr algn="ctr"/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Date limite du 1</a:t>
            </a:r>
            <a:r>
              <a:rPr lang="fr-FR" sz="3000" b="1" baseline="30000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 tour : 1</a:t>
            </a:r>
            <a:r>
              <a:rPr lang="fr-FR" sz="3000" b="1" baseline="30000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 mars </a:t>
            </a:r>
          </a:p>
          <a:p>
            <a:pPr lvl="3"/>
            <a:endParaRPr lang="fr-FR" sz="2000">
              <a:solidFill>
                <a:schemeClr val="tx1"/>
              </a:solidFill>
              <a:highlight>
                <a:srgbClr val="00FFFF"/>
              </a:highlight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1 demande - 1 programme, 1 centre de FP - 1 région.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lvl="3"/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	(ex. : notre région = Capitale-Nationale/Chaudière-Appalaches 03-12)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Possibilité de faire une 2</a:t>
            </a:r>
            <a:r>
              <a:rPr lang="fr-FR" sz="2000" baseline="30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e</a:t>
            </a:r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 demande dans une autre région.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Possibilité de faire 2 demandes dans une même région s’il s’agit d'un programme d’exception.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lvl="3">
              <a:buClr>
                <a:srgbClr val="9E3611"/>
              </a:buClr>
            </a:pPr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  - DEP Montage de lignes électriques et de télécommunications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lvl="3"/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  - DEP Conduite d’engins de chantier    - DEP Conduite de grues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lvl="3"/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  - DEP Intervention en sécurité incendie  - ASP Lancement d’une entreprise</a:t>
            </a:r>
            <a:endParaRPr lang="fr-FR">
              <a:solidFill>
                <a:schemeClr val="tx1"/>
              </a:solidFill>
              <a:latin typeface="Aptos"/>
            </a:endParaRPr>
          </a:p>
          <a:p>
            <a:pPr lvl="3"/>
            <a:r>
              <a:rPr lang="fr-FR" sz="2000">
                <a:solidFill>
                  <a:schemeClr val="tx1"/>
                </a:solidFill>
                <a:latin typeface="Aptos"/>
              </a:rPr>
              <a:t>	</a:t>
            </a:r>
          </a:p>
          <a:p>
            <a:pPr lvl="3"/>
            <a:r>
              <a:rPr lang="fr-FR" sz="20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	                 		   Exemple : On peut faire une demande au DEP Montage de lignes et                                       et une demande au DEP Mécanique auto en même temps</a:t>
            </a:r>
            <a:endParaRPr lang="fr-FR" sz="2000">
              <a:solidFill>
                <a:schemeClr val="tx1"/>
              </a:solidFill>
              <a:highlight>
                <a:srgbClr val="00FFFF"/>
              </a:highlight>
              <a:latin typeface="Aptos"/>
            </a:endParaRPr>
          </a:p>
          <a:p>
            <a:pPr lvl="2"/>
            <a:endParaRPr lang="fr-FR" sz="2400">
              <a:solidFill>
                <a:schemeClr val="tx1"/>
              </a:solidFill>
              <a:latin typeface="Aptos"/>
              <a:hlinkClick r:id="rId2" invalidUrl="http://"/>
            </a:endParaRPr>
          </a:p>
          <a:p>
            <a:pPr lvl="2"/>
            <a:endParaRPr lang="fr-FR" sz="2400">
              <a:solidFill>
                <a:schemeClr val="tx1"/>
              </a:solidFill>
              <a:latin typeface="Aptos"/>
              <a:hlinkClick r:id="rId3" invalidUrl="http://"/>
            </a:endParaRPr>
          </a:p>
          <a:p>
            <a:pPr lvl="3"/>
            <a:endParaRPr lang="fr-FR" sz="2200">
              <a:solidFill>
                <a:schemeClr val="tx1"/>
              </a:solidFill>
              <a:latin typeface="Apto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BE10F2-FCEE-4C52-8A96-C806A987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530"/>
            <a:ext cx="3405099" cy="16389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00E1C8-5BFD-451B-B013-89AA9B3240E1}"/>
              </a:ext>
            </a:extLst>
          </p:cNvPr>
          <p:cNvSpPr txBox="1"/>
          <p:nvPr/>
        </p:nvSpPr>
        <p:spPr>
          <a:xfrm>
            <a:off x="5082931" y="6163329"/>
            <a:ext cx="449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hlinkClick r:id="rId5"/>
              </a:rPr>
              <a:t>www.admissionfp.com</a:t>
            </a:r>
            <a:r>
              <a:rPr lang="fr-FR" sz="2800"/>
              <a:t> </a:t>
            </a:r>
            <a:endParaRPr lang="fr-CA" sz="2800"/>
          </a:p>
        </p:txBody>
      </p:sp>
    </p:spTree>
    <p:extLst>
      <p:ext uri="{BB962C8B-B14F-4D97-AF65-F5344CB8AC3E}">
        <p14:creationId xmlns:p14="http://schemas.microsoft.com/office/powerpoint/2010/main" val="305742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7A72C65-AB77-44C9-B477-F864FC9A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2538"/>
            <a:ext cx="10058400" cy="1083728"/>
          </a:xfrm>
        </p:spPr>
        <p:txBody>
          <a:bodyPr>
            <a:noAutofit/>
          </a:bodyPr>
          <a:lstStyle/>
          <a:p>
            <a:pPr algn="ctr"/>
            <a:r>
              <a:rPr lang="fr-CA" sz="4400" cap="none">
                <a:latin typeface="Aptos"/>
              </a:rPr>
              <a:t>Carte visuelle d’admission pour le DEP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2DDCDC-3FD9-461A-AE7B-8DADF1F6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414462"/>
            <a:ext cx="2251627" cy="10837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65D6DF-5ED4-4D21-AC92-DE2E1FA9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5" y="1414462"/>
            <a:ext cx="2550695" cy="5303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AACAED-1FA8-4FF3-A73A-5E6AA3AC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546" y="1956325"/>
            <a:ext cx="6493984" cy="47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33" y="343169"/>
            <a:ext cx="11446135" cy="1023052"/>
          </a:xfrm>
        </p:spPr>
        <p:txBody>
          <a:bodyPr>
            <a:noAutofit/>
          </a:bodyPr>
          <a:lstStyle/>
          <a:p>
            <a:pPr algn="ctr"/>
            <a:r>
              <a:rPr lang="fr-CA" sz="5400" cap="none">
                <a:latin typeface="Aptos"/>
              </a:rPr>
              <a:t>Demande d’admission au DEP (suite)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037806" y="1339716"/>
            <a:ext cx="10154194" cy="54917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>
                <a:latin typeface="Aptos"/>
              </a:rPr>
              <a:t>Système de tours au DEP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CA" sz="26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1</a:t>
            </a:r>
            <a:r>
              <a:rPr lang="fr-CA" sz="2600" b="1" baseline="30000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CA" sz="26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 tour = 1</a:t>
            </a:r>
            <a:r>
              <a:rPr lang="fr-CA" sz="2600" b="1" baseline="30000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CA" sz="26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 mars*</a:t>
            </a:r>
            <a:r>
              <a:rPr lang="fr-CA" sz="2600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.</a:t>
            </a:r>
            <a:r>
              <a:rPr lang="fr-CA" sz="2600">
                <a:solidFill>
                  <a:schemeClr val="tx1"/>
                </a:solidFill>
                <a:latin typeface="Aptos"/>
              </a:rPr>
              <a:t> Réponse au plus tard le 9 avril.</a:t>
            </a:r>
          </a:p>
          <a:p>
            <a:pPr lvl="2">
              <a:buClr>
                <a:srgbClr val="9E3611"/>
              </a:buClr>
            </a:pPr>
            <a:r>
              <a:rPr lang="fr-FR" sz="2600">
                <a:solidFill>
                  <a:schemeClr val="tx1"/>
                </a:solidFill>
                <a:latin typeface="Aptos"/>
              </a:rPr>
              <a:t> * </a:t>
            </a:r>
            <a:r>
              <a:rPr lang="fr-FR" sz="1800">
                <a:solidFill>
                  <a:schemeClr val="tx1"/>
                </a:solidFill>
                <a:latin typeface="Aptos"/>
              </a:rPr>
              <a:t>Certaines exceptions sont possibles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CA" sz="2600">
                <a:solidFill>
                  <a:schemeClr val="tx1"/>
                </a:solidFill>
                <a:latin typeface="Aptos"/>
              </a:rPr>
              <a:t>À la suite des réponses du 1</a:t>
            </a:r>
            <a:r>
              <a:rPr lang="fr-CA" sz="2600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CA" sz="2600">
                <a:solidFill>
                  <a:schemeClr val="tx1"/>
                </a:solidFill>
                <a:latin typeface="Aptos"/>
              </a:rPr>
              <a:t> tour, une </a:t>
            </a:r>
            <a:r>
              <a:rPr lang="fr-CA" sz="2800">
                <a:solidFill>
                  <a:schemeClr val="tx1"/>
                </a:solidFill>
                <a:latin typeface="Aptos"/>
              </a:rPr>
              <a:t>demande d’admission peut être effectuée en tout temps s’il reste de la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>
                <a:latin typeface="Aptos"/>
              </a:rPr>
              <a:t>Possibilité d’être convoqué à des tests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800">
                <a:solidFill>
                  <a:schemeClr val="tx1"/>
                </a:solidFill>
                <a:latin typeface="Aptos"/>
              </a:rPr>
              <a:t>Tests d’aptitudes, tests physiques, entrevue, etc.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600">
                <a:solidFill>
                  <a:schemeClr val="tx1"/>
                </a:solidFill>
                <a:latin typeface="Aptos"/>
              </a:rPr>
              <a:t>Surveille les dates dans ton dossier en ligne, ton courriel ou par la poste.</a:t>
            </a:r>
          </a:p>
          <a:p>
            <a:pPr lvl="5"/>
            <a:r>
              <a:rPr lang="fr-FR" sz="2800">
                <a:solidFill>
                  <a:schemeClr val="tx1"/>
                </a:solidFill>
                <a:latin typeface="Aptos"/>
              </a:rPr>
              <a:t>	Dossier en ligne </a:t>
            </a:r>
            <a:r>
              <a:rPr lang="fr-FR" sz="2800">
                <a:solidFill>
                  <a:schemeClr val="tx1"/>
                </a:solidFill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www.admissionfp.com</a:t>
            </a:r>
            <a:r>
              <a:rPr lang="fr-FR" sz="2800">
                <a:solidFill>
                  <a:schemeClr val="tx1"/>
                </a:solidFill>
                <a:latin typeface="Aptos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200"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endParaRPr lang="fr-CA" sz="2200">
              <a:solidFill>
                <a:schemeClr val="tx1"/>
              </a:solidFill>
              <a:latin typeface="Aptos"/>
            </a:endParaRPr>
          </a:p>
          <a:p>
            <a:endParaRPr lang="fr-CA">
              <a:latin typeface="Apto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A4A4B6-3309-4640-82A1-ECD682F80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3" y="5518284"/>
            <a:ext cx="2251627" cy="10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8E4F6F-A432-4CB8-BE93-273B27A662BB}"/>
              </a:ext>
            </a:extLst>
          </p:cNvPr>
          <p:cNvSpPr/>
          <p:nvPr/>
        </p:nvSpPr>
        <p:spPr>
          <a:xfrm>
            <a:off x="792684" y="2298335"/>
            <a:ext cx="1205948" cy="132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932" y="375452"/>
            <a:ext cx="11446135" cy="1023052"/>
          </a:xfrm>
        </p:spPr>
        <p:txBody>
          <a:bodyPr>
            <a:normAutofit/>
          </a:bodyPr>
          <a:lstStyle/>
          <a:p>
            <a:pPr algn="ctr"/>
            <a:r>
              <a:rPr lang="fr-CA" sz="5400" cap="none">
                <a:latin typeface="Aptos"/>
              </a:rPr>
              <a:t>Demande d’admission au DEP 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45865" y="1521725"/>
            <a:ext cx="11446135" cy="533627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CA" sz="3300" b="1">
                <a:highlight>
                  <a:srgbClr val="FFFF00"/>
                </a:highlight>
                <a:latin typeface="Aptos"/>
              </a:rPr>
              <a:t>Types de réponses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33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Admis</a:t>
            </a:r>
            <a:endParaRPr lang="fr-FR" sz="3300">
              <a:solidFill>
                <a:schemeClr val="tx1"/>
              </a:solidFill>
              <a:highlight>
                <a:srgbClr val="FFFF00"/>
              </a:highlight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Lorsque tu as acquis tous les préalables à la formation.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Vérifier si tu es convoqué à des tests.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Tu dois confirmer ta présence.</a:t>
            </a:r>
          </a:p>
          <a:p>
            <a:pPr lvl="2"/>
            <a:endParaRPr lang="fr-FR" sz="2900">
              <a:solidFill>
                <a:schemeClr val="tx1"/>
              </a:solidFill>
              <a:latin typeface="Aptos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33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Admis conditionnellement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Si tu fais actuellement les cours préalables à ta formation.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Autre préalable requis, s’il y a lieu (ex. classe de permis ou âge).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Vérifier si tu es convoqué à des tests.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Tu dois confirmer ta présence.</a:t>
            </a:r>
          </a:p>
          <a:p>
            <a:pPr lvl="1"/>
            <a:endParaRPr lang="fr-FR" sz="2900">
              <a:solidFill>
                <a:schemeClr val="tx1"/>
              </a:solidFill>
              <a:latin typeface="Aptos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33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Liste d’attente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Consulte le service d’orientation pour t’aider. Suivre les consignes.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Consulte le site Admission FP pour valider les places disponibles dans un autre DEP et faire ta demande.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Généralement, si tu fais une 2</a:t>
            </a:r>
            <a:r>
              <a:rPr lang="fr-FR" sz="29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FR" sz="2900">
                <a:solidFill>
                  <a:schemeClr val="tx1"/>
                </a:solidFill>
                <a:latin typeface="Aptos"/>
              </a:rPr>
              <a:t> demande alors que tu es sur liste d’attente, ta 1</a:t>
            </a:r>
            <a:r>
              <a:rPr lang="fr-FR" sz="2900" baseline="30000">
                <a:solidFill>
                  <a:schemeClr val="tx1"/>
                </a:solidFill>
                <a:latin typeface="Aptos"/>
              </a:rPr>
              <a:t>re</a:t>
            </a:r>
            <a:r>
              <a:rPr lang="fr-FR" sz="2900">
                <a:solidFill>
                  <a:schemeClr val="tx1"/>
                </a:solidFill>
                <a:latin typeface="Aptos"/>
              </a:rPr>
              <a:t> demande sera annulée.</a:t>
            </a:r>
          </a:p>
          <a:p>
            <a:pPr lvl="1"/>
            <a:endParaRPr lang="fr-FR" sz="2900">
              <a:solidFill>
                <a:schemeClr val="tx1"/>
              </a:solidFill>
              <a:latin typeface="Aptos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33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Non admis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Consulte le service d’orientation pour t’aider. Suivre les consignes.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Consulte le site Admission FP pour valider les places disponibles dans un autre DEP et faire ta demande.</a:t>
            </a:r>
          </a:p>
          <a:p>
            <a:pPr lvl="1"/>
            <a:endParaRPr lang="fr-FR" sz="2400" b="1">
              <a:solidFill>
                <a:schemeClr val="tx1"/>
              </a:solidFill>
              <a:latin typeface="Aptos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fr-FR">
              <a:solidFill>
                <a:schemeClr val="tx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5413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E517C-61F4-3BF5-B131-DC618606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C30D30-2089-52C3-54C0-3D4F2B9B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837B0-1507-B5D7-256C-79A2AF048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E9853-3A2E-8AE4-BE27-2D35DCE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4137A-66C4-C91B-DA24-72C569312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3692A8-0360-0E17-B4E3-864E8750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27A683-C796-EF24-5C8C-DFCEDF45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0F4F439-8533-AB2C-005D-1E6864F8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667A97-A7C1-96D8-7724-B0B3A0A59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1807A2-4AB8-BD79-15D3-7AA727921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AE16DC-2A1E-8610-07B9-433C2AFF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16" y="1107401"/>
            <a:ext cx="3641504" cy="2596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cap="none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Demande</a:t>
            </a:r>
            <a:br>
              <a:rPr lang="en-US" sz="4800" cap="none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</a:br>
            <a:r>
              <a:rPr lang="en-US" sz="4800" cap="none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d'admission</a:t>
            </a:r>
            <a:br>
              <a:rPr lang="en-US" sz="4800" cap="none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</a:br>
            <a:r>
              <a:rPr lang="en-US" sz="4800" cap="none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Aptos"/>
              </a:rPr>
              <a:t>au DEP</a:t>
            </a:r>
            <a:endParaRPr lang="fr-FR" sz="4800" cap="none">
              <a:blipFill dpi="0" rotWithShape="1">
                <a:blip r:embed="rId4"/>
                <a:srcRect/>
                <a:tile tx="6350" ty="-127000" sx="65000" sy="64000" flip="none" algn="tl"/>
              </a:blipFill>
              <a:latin typeface="Apto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6F452-B5C5-E591-E4FF-4819277DB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DD2769-A9E3-AE77-7BBE-F37D486F7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9E60E8-E611-E03D-B462-79A09C40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82723E7-3FF9-5C04-F189-9ABA5CF11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A5D57A-48F3-3E0C-C90E-2C35E38C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5991" y="3506087"/>
            <a:ext cx="3128862" cy="17312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fr-CA" sz="1400">
                <a:latin typeface="Aptos"/>
                <a:ea typeface="+mn-lt"/>
                <a:cs typeface="+mn-lt"/>
                <a:hlinkClick r:id="rId6"/>
              </a:rPr>
              <a:t>https://www.admissionfp.com/</a:t>
            </a:r>
            <a:endParaRPr lang="fr-FR" sz="1800">
              <a:solidFill>
                <a:srgbClr val="000000"/>
              </a:solidFill>
              <a:latin typeface="Aptos"/>
            </a:endParaRPr>
          </a:p>
          <a:p>
            <a:r>
              <a:rPr lang="fr-CA" sz="1400" b="1">
                <a:latin typeface="Aptos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Vidéo explicative :</a:t>
            </a:r>
            <a:r>
              <a:rPr lang="fr-CA" sz="1400">
                <a:solidFill>
                  <a:srgbClr val="CC9900"/>
                </a:solidFill>
                <a:latin typeface="Aptos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https://www.youtube.com/watch?v=O8egem8pDxE</a:t>
            </a:r>
            <a:r>
              <a:rPr lang="fr-CA" sz="1400">
                <a:latin typeface="Aptos"/>
                <a:ea typeface="+mn-lt"/>
                <a:cs typeface="+mn-lt"/>
              </a:rPr>
              <a:t> </a:t>
            </a:r>
            <a:endParaRPr lang="fr-CA" sz="1800">
              <a:latin typeface="Aptos"/>
            </a:endParaRPr>
          </a:p>
          <a:p>
            <a:r>
              <a:rPr lang="fr-CA" sz="1400" b="1">
                <a:solidFill>
                  <a:srgbClr val="000000"/>
                </a:solidFill>
                <a:latin typeface="Aptos"/>
              </a:rPr>
              <a:t>Une fois que tu as trouvé ton DEP et le centre de formation de ton choix, tu peux  effectuer ta demande d'admission. </a:t>
            </a:r>
            <a:endParaRPr lang="fr-FR" sz="1800" b="1">
              <a:latin typeface="Aptos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C7FD5B4-9484-E4B2-1AF5-D41BA8177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62" y="965346"/>
            <a:ext cx="7100178" cy="4888561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C1F7CEC1-B3E8-4DB3-28FD-2678EBEF8150}"/>
              </a:ext>
            </a:extLst>
          </p:cNvPr>
          <p:cNvSpPr/>
          <p:nvPr/>
        </p:nvSpPr>
        <p:spPr>
          <a:xfrm rot="13440000">
            <a:off x="5420341" y="5748914"/>
            <a:ext cx="564444" cy="1030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47510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B282F-ECC8-2671-630F-8426A583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FF5C68-CEEB-95B0-3342-E26E3708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Coup d’œil au tableau d’admission (recto)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863B879C-1833-09D6-F14D-D62A11BB7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34" y="1479767"/>
            <a:ext cx="6631744" cy="38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824EE7-5949-AF0D-89DE-C2C89955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5" y="474335"/>
            <a:ext cx="10192264" cy="1609344"/>
          </a:xfrm>
        </p:spPr>
        <p:txBody>
          <a:bodyPr>
            <a:normAutofit/>
          </a:bodyPr>
          <a:lstStyle/>
          <a:p>
            <a:r>
              <a:rPr lang="fr-FR" sz="4400">
                <a:latin typeface="Aptos"/>
              </a:rPr>
              <a:t>Sciences enrichies – 4e secondaire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BB5D19C-AB1F-52A2-6F40-540A5351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fr-FR">
                <a:latin typeface="Aptos"/>
                <a:ea typeface="+mn-lt"/>
                <a:cs typeface="+mn-lt"/>
              </a:rPr>
              <a:t>Tu aimerais faire ton cours de science et technologie de l'environnement, car tu en auras besoin pour un programme CÉGEP? 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endParaRPr lang="fr-FR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>
                <a:latin typeface="Aptos"/>
                <a:ea typeface="+mn-lt"/>
                <a:cs typeface="+mn-lt"/>
              </a:rPr>
              <a:t>Préalable pour Chimie et Physique 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endParaRPr lang="fr-FR" b="1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 b="1">
                <a:latin typeface="Aptos"/>
                <a:ea typeface="+mn-lt"/>
                <a:cs typeface="+mn-lt"/>
              </a:rPr>
              <a:t>Inscription pour la session d'hiver 2025 </a:t>
            </a:r>
            <a:r>
              <a:rPr lang="fr-FR">
                <a:latin typeface="Aptos"/>
                <a:ea typeface="+mn-lt"/>
                <a:cs typeface="+mn-lt"/>
              </a:rPr>
              <a:t>: 20 janvier au 6 février 2025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>
                <a:latin typeface="Aptos"/>
                <a:ea typeface="+mn-lt"/>
                <a:cs typeface="+mn-lt"/>
              </a:rPr>
              <a:t>Début du cours : 10 février au 30 mai 2025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endParaRPr lang="fr-FR" b="1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 b="1">
                <a:latin typeface="Aptos"/>
              </a:rPr>
              <a:t>Inscription pour la session de printemps 2025 : </a:t>
            </a:r>
            <a:r>
              <a:rPr lang="fr-FR">
                <a:latin typeface="Aptos"/>
              </a:rPr>
              <a:t>10 mars au 27 mars 2025</a:t>
            </a:r>
            <a:endParaRPr lang="fr-FR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>
                <a:latin typeface="Aptos"/>
                <a:ea typeface="+mn-lt"/>
                <a:cs typeface="+mn-lt"/>
              </a:rPr>
              <a:t>Début du cours  : 31 mars au 18 juillet 2025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endParaRPr lang="fr-FR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>
                <a:latin typeface="Aptos"/>
                <a:ea typeface="+mn-lt"/>
                <a:cs typeface="+mn-lt"/>
              </a:rPr>
              <a:t>Coût du cours : 560$</a:t>
            </a:r>
            <a:endParaRPr lang="en-US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r>
              <a:rPr lang="fr-FR">
                <a:latin typeface="Aptos"/>
                <a:hlinkClick r:id="rId5"/>
              </a:rPr>
              <a:t>https://coursenligne.csbe.qc.ca/</a:t>
            </a:r>
            <a:r>
              <a:rPr lang="fr-FR">
                <a:latin typeface="Aptos"/>
              </a:rPr>
              <a:t> </a:t>
            </a:r>
            <a:endParaRPr lang="fr-FR">
              <a:latin typeface="Aptos"/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9E3611"/>
              </a:buClr>
            </a:pPr>
            <a:endParaRPr lang="fr-FR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4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8A439-F135-2F45-CA1B-6622FE8A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25A341-01BD-A273-4400-33F8150E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Coup d’œil au tableau d’admission (verso)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00E51CA-EA67-D04E-4C22-47ED00ABA7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672" b="-2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F3A70-D0DA-89DD-3E2B-3BFF0B35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22" descr="chronologie ">
            <a:extLst>
              <a:ext uri="{FF2B5EF4-FFF2-40B4-BE49-F238E27FC236}">
                <a16:creationId xmlns:a16="http://schemas.microsoft.com/office/drawing/2014/main" id="{BBB24427-D550-EC06-C8CC-EDFB210272CC}"/>
              </a:ext>
            </a:extLst>
          </p:cNvPr>
          <p:cNvSpPr/>
          <p:nvPr/>
        </p:nvSpPr>
        <p:spPr>
          <a:xfrm flipH="1" flipV="1">
            <a:off x="447101" y="1158098"/>
            <a:ext cx="11322634" cy="1935739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gradFill flip="none" rotWithShape="1">
            <a:gsLst>
              <a:gs pos="61000">
                <a:srgbClr val="00B0F0"/>
              </a:gs>
              <a:gs pos="39000">
                <a:schemeClr val="accent5"/>
              </a:gs>
              <a:gs pos="18000">
                <a:schemeClr val="accent4"/>
              </a:gs>
              <a:gs pos="92000">
                <a:schemeClr val="accent3"/>
              </a:gs>
            </a:gsLst>
            <a:lin ang="108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sz="4000">
              <a:solidFill>
                <a:schemeClr val="accent2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7990DB4-B7B9-CC00-6B8F-04FD945725FD}"/>
              </a:ext>
            </a:extLst>
          </p:cNvPr>
          <p:cNvSpPr/>
          <p:nvPr/>
        </p:nvSpPr>
        <p:spPr>
          <a:xfrm>
            <a:off x="4127363" y="1547727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solidFill>
                  <a:schemeClr val="accent5"/>
                </a:solidFill>
              </a:rPr>
              <a:t>Début avril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BBD78CD-03D3-3833-9962-B088F3D7F238}"/>
              </a:ext>
            </a:extLst>
          </p:cNvPr>
          <p:cNvSpPr/>
          <p:nvPr/>
        </p:nvSpPr>
        <p:spPr>
          <a:xfrm>
            <a:off x="6982937" y="1547727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fr-FR" sz="2800">
                <a:solidFill>
                  <a:srgbClr val="00B0F0"/>
                </a:solidFill>
              </a:rPr>
              <a:t>mai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4BC1E10-57D2-65CA-F6A2-A3485147C3F5}"/>
              </a:ext>
            </a:extLst>
          </p:cNvPr>
          <p:cNvSpPr/>
          <p:nvPr/>
        </p:nvSpPr>
        <p:spPr>
          <a:xfrm>
            <a:off x="9775210" y="1547727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fr-FR" sz="2800">
                <a:solidFill>
                  <a:schemeClr val="accent3"/>
                </a:solidFill>
              </a:rPr>
              <a:t>Mi-mai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B6D599E-2C31-6875-DDA4-9B57DE84950D}"/>
              </a:ext>
            </a:extLst>
          </p:cNvPr>
          <p:cNvSpPr/>
          <p:nvPr/>
        </p:nvSpPr>
        <p:spPr>
          <a:xfrm>
            <a:off x="1331013" y="1547727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>
                <a:solidFill>
                  <a:schemeClr val="accent4"/>
                </a:solidFill>
              </a:rPr>
              <a:t>1er mars</a:t>
            </a:r>
          </a:p>
        </p:txBody>
      </p:sp>
      <p:sp>
        <p:nvSpPr>
          <p:cNvPr id="2" name="Ovale 1" descr="points de terminaison de chronologie">
            <a:extLst>
              <a:ext uri="{FF2B5EF4-FFF2-40B4-BE49-F238E27FC236}">
                <a16:creationId xmlns:a16="http://schemas.microsoft.com/office/drawing/2014/main" id="{55D80432-CBC4-800D-BF4C-09894290C642}"/>
              </a:ext>
            </a:extLst>
          </p:cNvPr>
          <p:cNvSpPr/>
          <p:nvPr/>
        </p:nvSpPr>
        <p:spPr>
          <a:xfrm>
            <a:off x="448465" y="2875743"/>
            <a:ext cx="218092" cy="21809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Ovale 2" descr="points de terminaison de chronologie">
            <a:extLst>
              <a:ext uri="{FF2B5EF4-FFF2-40B4-BE49-F238E27FC236}">
                <a16:creationId xmlns:a16="http://schemas.microsoft.com/office/drawing/2014/main" id="{FE8E3DA1-9B08-9171-D736-9B46A90FB045}"/>
              </a:ext>
            </a:extLst>
          </p:cNvPr>
          <p:cNvSpPr/>
          <p:nvPr/>
        </p:nvSpPr>
        <p:spPr>
          <a:xfrm>
            <a:off x="11561191" y="2875743"/>
            <a:ext cx="218092" cy="218092"/>
          </a:xfrm>
          <a:prstGeom prst="ellipse">
            <a:avLst/>
          </a:prstGeom>
          <a:solidFill>
            <a:srgbClr val="20A472"/>
          </a:solidFill>
          <a:ln w="76200">
            <a:solidFill>
              <a:srgbClr val="20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rgbClr val="20A472"/>
              </a:solidFill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991FDB4-A88C-A794-46EC-E762B5645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64" y="3097806"/>
            <a:ext cx="2394246" cy="8098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 dirty="0"/>
              <a:t>Date limite pour faire sa demande au 1er tour</a:t>
            </a:r>
          </a:p>
          <a:p>
            <a:pPr algn="ctr"/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6868425-FE27-895A-778E-CB83780F90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6470" y="3285443"/>
            <a:ext cx="2745299" cy="302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Réception des réponses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739B7D9-C46E-C794-6C0E-5AEC53792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7369" y="3305949"/>
            <a:ext cx="2055188" cy="2590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>
                <a:solidFill>
                  <a:srgbClr val="0070C0"/>
                </a:solidFill>
              </a:rPr>
              <a:t>Services adaptés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E20B64F-E77E-8AF5-D2A5-886FA2A0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799190" cy="152594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endParaRPr lang="fr-FR"/>
          </a:p>
          <a:p>
            <a:pPr rtl="0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7E02505-82D6-3F10-A002-9259985C50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56757" y="3287925"/>
            <a:ext cx="3176621" cy="3021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/>
              <a:t>Aide financière aux études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A252F31-3A96-DE4E-C5B5-C1636EC848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6496" y="3683530"/>
            <a:ext cx="2738222" cy="2031728"/>
          </a:xfrm>
          <a:solidFill>
            <a:srgbClr val="2AF77C">
              <a:alpha val="57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sz="1400"/>
              <a:t>Possibilité de faire une demande.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fr-FR" sz="1400"/>
              <a:t>Tu peux faire une simulation et vérifier ton admissibilité :</a:t>
            </a:r>
          </a:p>
          <a:p>
            <a:pPr>
              <a:lnSpc>
                <a:spcPct val="90000"/>
              </a:lnSpc>
            </a:pPr>
            <a:r>
              <a:rPr lang="fr-FR" sz="14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https://www.quebec.ca/education/aide-financiere-aux-etudes/prets-bourses-temps-plein/calcul/simulateur-calcul</a:t>
            </a:r>
            <a:r>
              <a:rPr lang="fr-FR" sz="1400">
                <a:solidFill>
                  <a:srgbClr val="0070C0"/>
                </a:solidFill>
              </a:rPr>
              <a:t> </a:t>
            </a:r>
            <a:endParaRPr lang="fr-FR" sz="1400"/>
          </a:p>
          <a:p>
            <a:pPr>
              <a:lnSpc>
                <a:spcPct val="90000"/>
              </a:lnSpc>
            </a:pPr>
            <a:endParaRPr lang="fr-FR" sz="1600"/>
          </a:p>
        </p:txBody>
      </p:sp>
      <p:sp>
        <p:nvSpPr>
          <p:cNvPr id="34" name="Titre 33">
            <a:extLst>
              <a:ext uri="{FF2B5EF4-FFF2-40B4-BE49-F238E27FC236}">
                <a16:creationId xmlns:a16="http://schemas.microsoft.com/office/drawing/2014/main" id="{3DDB4C73-08E8-53A5-7B5B-53C69A5A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7085"/>
            <a:ext cx="10072777" cy="962364"/>
          </a:xfrm>
        </p:spPr>
        <p:txBody>
          <a:bodyPr rtlCol="0"/>
          <a:lstStyle/>
          <a:p>
            <a:r>
              <a:rPr lang="fr-FR" sz="4400">
                <a:latin typeface="Aptos"/>
              </a:rPr>
              <a:t>Suivi de la demande</a:t>
            </a:r>
            <a:r>
              <a:rPr lang="fr-FR">
                <a:latin typeface="Aptos"/>
              </a:rPr>
              <a:t> 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8D6A75-3A09-9561-53DA-973AE2DAD8A4}"/>
              </a:ext>
            </a:extLst>
          </p:cNvPr>
          <p:cNvSpPr txBox="1"/>
          <p:nvPr/>
        </p:nvSpPr>
        <p:spPr>
          <a:xfrm>
            <a:off x="3181892" y="3678246"/>
            <a:ext cx="2593287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400"/>
              <a:t>Dépôt de la réponse dans ton dossier en ligne</a:t>
            </a:r>
            <a:endParaRPr lang="fr-FR"/>
          </a:p>
          <a:p>
            <a:endParaRPr lang="fr-CA" sz="1400"/>
          </a:p>
          <a:p>
            <a:r>
              <a:rPr lang="fr-CA" sz="1400"/>
              <a:t>Vérifier ta boîte courriel</a:t>
            </a:r>
            <a:endParaRPr lang="fr-FR"/>
          </a:p>
          <a:p>
            <a:endParaRPr lang="fr-CA" sz="1400"/>
          </a:p>
          <a:p>
            <a:r>
              <a:rPr lang="fr-CA" sz="1400" b="1"/>
              <a:t>DEP:</a:t>
            </a:r>
            <a:r>
              <a:rPr lang="fr-CA" sz="1400"/>
              <a:t> Confirme ton inscription</a:t>
            </a:r>
          </a:p>
          <a:p>
            <a:endParaRPr lang="fr-CA" sz="1400"/>
          </a:p>
          <a:p>
            <a:r>
              <a:rPr lang="fr-CA" sz="1400" b="1"/>
              <a:t>CÉGEP</a:t>
            </a:r>
            <a:r>
              <a:rPr lang="fr-CA" sz="1400"/>
              <a:t>: Suivre les instructions pour payer ton inscription et choix cours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2802A3-0D96-E47D-2311-DBDD7BCA10B5}"/>
              </a:ext>
            </a:extLst>
          </p:cNvPr>
          <p:cNvSpPr txBox="1"/>
          <p:nvPr/>
        </p:nvSpPr>
        <p:spPr>
          <a:xfrm>
            <a:off x="5940121" y="3675083"/>
            <a:ext cx="3169767" cy="3108543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rgbClr val="0070C0"/>
                </a:solidFill>
              </a:rPr>
              <a:t>CÉGEP </a:t>
            </a:r>
            <a:r>
              <a:rPr lang="fr-FR" sz="1400"/>
              <a:t>: Élèves avec un </a:t>
            </a:r>
            <a:r>
              <a:rPr lang="fr-FR" sz="1400" b="1"/>
              <a:t>diagnostic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 sz="1400"/>
              <a:t>Contacter les services adaptés  pour prendre rendez-vous 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 sz="1400"/>
              <a:t>Preuve du diagnostic + Plan d’intervention.</a:t>
            </a:r>
            <a:endParaRPr lang="fr-FR"/>
          </a:p>
          <a:p>
            <a:pPr marL="285750" indent="-285750">
              <a:buFont typeface="Arial"/>
              <a:buChar char="•"/>
            </a:pPr>
            <a:endParaRPr lang="fr-FR" sz="1400">
              <a:solidFill>
                <a:srgbClr val="000000"/>
              </a:solidFill>
            </a:endParaRPr>
          </a:p>
          <a:p>
            <a:r>
              <a:rPr lang="fr-FR" sz="1400" b="1">
                <a:solidFill>
                  <a:srgbClr val="0070C0"/>
                </a:solidFill>
              </a:rPr>
              <a:t>DEP</a:t>
            </a:r>
            <a:r>
              <a:rPr lang="fr-FR" sz="1400">
                <a:solidFill>
                  <a:srgbClr val="0070C0"/>
                </a:solidFill>
              </a:rPr>
              <a:t> </a:t>
            </a:r>
            <a:r>
              <a:rPr lang="fr-FR" sz="1400"/>
              <a:t>: tu peux aussi informer le centre de FP. </a:t>
            </a:r>
          </a:p>
          <a:p>
            <a:pPr marL="285750" indent="-285750">
              <a:buFont typeface="Arial"/>
              <a:buChar char="•"/>
            </a:pPr>
            <a:r>
              <a:rPr lang="fr-FR" sz="1400"/>
              <a:t>Évaluation de l’aide possible pour certaines adaptations au niveau théorique. 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 sz="1400"/>
              <a:t>Facilitera la  communication et les apprentissages avec tes enseignants.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65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314E5BF-1050-76C7-D5A2-E869620E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12" y="2387445"/>
            <a:ext cx="2852312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  <a:latin typeface="Aptos"/>
              </a:rPr>
              <a:t>non-</a:t>
            </a:r>
            <a:r>
              <a:rPr lang="en-US" sz="3000" dirty="0" err="1">
                <a:solidFill>
                  <a:srgbClr val="FFFFFF"/>
                </a:solidFill>
                <a:latin typeface="Aptos"/>
              </a:rPr>
              <a:t>résident</a:t>
            </a:r>
            <a:r>
              <a:rPr lang="en-US" sz="3000" dirty="0">
                <a:solidFill>
                  <a:srgbClr val="FFFFFF"/>
                </a:solidFill>
                <a:latin typeface="Aptos"/>
              </a:rPr>
              <a:t> permanent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BE308-F054-7A30-1C95-5824015F4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797" y="725394"/>
            <a:ext cx="6387395" cy="5499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dirty="0">
                <a:latin typeface="Aptos"/>
              </a:rPr>
              <a:t>Faire la </a:t>
            </a:r>
            <a:r>
              <a:rPr lang="en-US" dirty="0" err="1">
                <a:latin typeface="Aptos"/>
              </a:rPr>
              <a:t>demande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d'admission</a:t>
            </a:r>
            <a:r>
              <a:rPr lang="en-US" dirty="0">
                <a:latin typeface="Aptos"/>
              </a:rPr>
              <a:t> </a:t>
            </a:r>
            <a:r>
              <a:rPr lang="en-US" dirty="0" err="1">
                <a:latin typeface="Aptos"/>
              </a:rPr>
              <a:t>rapidement</a:t>
            </a:r>
            <a:r>
              <a:rPr lang="en-US" dirty="0">
                <a:latin typeface="Aptos"/>
              </a:rPr>
              <a:t> (</a:t>
            </a:r>
            <a:r>
              <a:rPr lang="en-US" dirty="0" err="1">
                <a:latin typeface="Aptos"/>
              </a:rPr>
              <a:t>délais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d'obtention</a:t>
            </a:r>
            <a:r>
              <a:rPr lang="en-US" dirty="0">
                <a:latin typeface="Aptos"/>
              </a:rPr>
              <a:t> du CAQ et du </a:t>
            </a:r>
            <a:r>
              <a:rPr lang="en-US" dirty="0" err="1">
                <a:latin typeface="Aptos"/>
              </a:rPr>
              <a:t>permis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d'étude</a:t>
            </a:r>
            <a:r>
              <a:rPr lang="en-US" dirty="0">
                <a:latin typeface="Aptos"/>
              </a:rPr>
              <a:t>)</a:t>
            </a:r>
            <a:endParaRPr lang="fr-FR" dirty="0">
              <a:latin typeface="Aptos"/>
            </a:endParaRPr>
          </a:p>
          <a:p>
            <a:pPr indent="-182880">
              <a:buFont typeface="Wingdings" pitchFamily="2" charset="2"/>
              <a:buChar char="§"/>
            </a:pPr>
            <a:r>
              <a:rPr lang="en-US" dirty="0">
                <a:latin typeface="Aptos"/>
              </a:rPr>
              <a:t>Frais </a:t>
            </a:r>
            <a:r>
              <a:rPr lang="en-US" dirty="0" err="1">
                <a:latin typeface="Aptos"/>
              </a:rPr>
              <a:t>d'admission</a:t>
            </a:r>
            <a:r>
              <a:rPr lang="en-US" dirty="0">
                <a:latin typeface="Aptos"/>
              </a:rPr>
              <a:t> </a:t>
            </a:r>
            <a:r>
              <a:rPr lang="en-US" dirty="0" err="1">
                <a:latin typeface="Aptos"/>
              </a:rPr>
              <a:t>supplémentaire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peuvent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être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exigés</a:t>
            </a:r>
            <a:r>
              <a:rPr lang="en-US" dirty="0">
                <a:latin typeface="Aptos"/>
              </a:rPr>
              <a:t> (Cégep frais de la </a:t>
            </a:r>
            <a:r>
              <a:rPr lang="en-US" dirty="0" err="1">
                <a:latin typeface="Aptos"/>
              </a:rPr>
              <a:t>demande</a:t>
            </a:r>
            <a:r>
              <a:rPr lang="en-US" dirty="0">
                <a:latin typeface="Aptos"/>
              </a:rPr>
              <a:t> </a:t>
            </a:r>
            <a:r>
              <a:rPr lang="en-US" dirty="0" err="1">
                <a:latin typeface="Aptos"/>
              </a:rPr>
              <a:t>d'amission</a:t>
            </a:r>
            <a:r>
              <a:rPr lang="en-US" dirty="0">
                <a:latin typeface="Aptos"/>
              </a:rPr>
              <a:t> 85$)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dirty="0">
                <a:latin typeface="Aptos"/>
              </a:rPr>
              <a:t>Un </a:t>
            </a:r>
            <a:r>
              <a:rPr lang="en-US" dirty="0" err="1">
                <a:latin typeface="Aptos"/>
              </a:rPr>
              <a:t>dépôt</a:t>
            </a:r>
            <a:r>
              <a:rPr lang="en-US" dirty="0">
                <a:latin typeface="Aptos"/>
              </a:rPr>
              <a:t> sur les frais de </a:t>
            </a:r>
            <a:r>
              <a:rPr lang="en-US" dirty="0" err="1">
                <a:latin typeface="Aptos"/>
              </a:rPr>
              <a:t>scolarité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supplémentaires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pourrait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être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demandé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afin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d'obtenir</a:t>
            </a:r>
            <a:r>
              <a:rPr lang="en-US" dirty="0">
                <a:latin typeface="Aptos"/>
              </a:rPr>
              <a:t> la </a:t>
            </a:r>
            <a:r>
              <a:rPr lang="en-US" dirty="0" err="1">
                <a:latin typeface="Aptos"/>
              </a:rPr>
              <a:t>lettre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d'admission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officielle</a:t>
            </a:r>
            <a:r>
              <a:rPr lang="en-US" dirty="0">
                <a:latin typeface="Aptos"/>
              </a:rPr>
              <a:t> (le </a:t>
            </a:r>
            <a:r>
              <a:rPr lang="en-US" dirty="0" err="1">
                <a:latin typeface="Aptos"/>
              </a:rPr>
              <a:t>montant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peut</a:t>
            </a:r>
            <a:r>
              <a:rPr lang="en-US" dirty="0">
                <a:latin typeface="Aptos"/>
              </a:rPr>
              <a:t> varier).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dirty="0">
                <a:latin typeface="Aptos"/>
              </a:rPr>
              <a:t>La </a:t>
            </a:r>
            <a:r>
              <a:rPr lang="en-US" dirty="0" err="1">
                <a:latin typeface="Aptos"/>
              </a:rPr>
              <a:t>lettre</a:t>
            </a:r>
            <a:r>
              <a:rPr lang="en-US" dirty="0">
                <a:latin typeface="Aptos"/>
              </a:rPr>
              <a:t> </a:t>
            </a:r>
            <a:r>
              <a:rPr lang="en-US" dirty="0" err="1">
                <a:latin typeface="Aptos"/>
              </a:rPr>
              <a:t>d'admission</a:t>
            </a:r>
            <a:r>
              <a:rPr lang="en-US" dirty="0">
                <a:latin typeface="Aptos"/>
              </a:rPr>
              <a:t> </a:t>
            </a:r>
            <a:r>
              <a:rPr lang="en-US" dirty="0" err="1">
                <a:latin typeface="Aptos"/>
              </a:rPr>
              <a:t>est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obligatoire</a:t>
            </a:r>
            <a:r>
              <a:rPr lang="en-US" dirty="0">
                <a:latin typeface="Aptos"/>
              </a:rPr>
              <a:t> pour </a:t>
            </a:r>
            <a:r>
              <a:rPr lang="en-US" dirty="0" err="1">
                <a:latin typeface="Aptos"/>
              </a:rPr>
              <a:t>débuter</a:t>
            </a:r>
            <a:r>
              <a:rPr lang="en-US" dirty="0">
                <a:latin typeface="Aptos"/>
              </a:rPr>
              <a:t> les démarches pour le CAQ et le </a:t>
            </a:r>
            <a:r>
              <a:rPr lang="en-US" dirty="0" err="1">
                <a:latin typeface="Aptos"/>
              </a:rPr>
              <a:t>permis</a:t>
            </a:r>
            <a:r>
              <a:rPr lang="en-US" dirty="0">
                <a:latin typeface="Aptos"/>
              </a:rPr>
              <a:t> </a:t>
            </a:r>
            <a:r>
              <a:rPr lang="en-US" dirty="0" err="1">
                <a:latin typeface="Aptos"/>
              </a:rPr>
              <a:t>d'étude</a:t>
            </a:r>
            <a:r>
              <a:rPr lang="en-US" dirty="0">
                <a:latin typeface="Aptos"/>
              </a:rPr>
              <a:t>). </a:t>
            </a:r>
          </a:p>
          <a:p>
            <a:pPr indent="-182880">
              <a:buFont typeface="Wingdings" pitchFamily="2" charset="2"/>
              <a:buChar char="§"/>
            </a:pP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7701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2FA0A-E791-F610-10E4-5EA6F8C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7CEA75F-17EC-1BAD-EEFE-F68300EB3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FA589C-5D25-95F2-2D1F-48EEF94F2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942D7F-BC64-E95F-5EA0-DB384C63B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326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D33C332-784A-0D4D-7755-9FBC84E89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EC5DF5-5F88-5A03-90F5-5F0D8A63F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 fontScale="90000"/>
          </a:bodyPr>
          <a:lstStyle/>
          <a:p>
            <a:br>
              <a:rPr lang="fr-FR" sz="8000" cap="none">
                <a:latin typeface="Aptos"/>
              </a:rPr>
            </a:br>
            <a:br>
              <a:rPr lang="fr-FR" sz="8000" cap="none">
                <a:latin typeface="Aptos"/>
              </a:rPr>
            </a:br>
            <a:r>
              <a:rPr lang="fr-FR" cap="none">
                <a:latin typeface="Aptos"/>
              </a:rPr>
              <a:t>Finances </a:t>
            </a:r>
            <a:br>
              <a:rPr lang="fr-FR" cap="none">
                <a:latin typeface="Aptos"/>
              </a:rPr>
            </a:br>
            <a:r>
              <a:rPr lang="fr-FR" cap="none">
                <a:latin typeface="Aptos"/>
              </a:rPr>
              <a:t>et budget </a:t>
            </a:r>
            <a:br>
              <a:rPr lang="fr-FR" sz="8000" cap="none">
                <a:latin typeface="Aptos"/>
              </a:rPr>
            </a:br>
            <a:br>
              <a:rPr lang="fr-FR" sz="8000" cap="none">
                <a:latin typeface="Aptos"/>
              </a:rPr>
            </a:br>
            <a:br>
              <a:rPr lang="fr-FR" sz="8000" cap="none">
                <a:latin typeface="Aptos"/>
              </a:rPr>
            </a:br>
            <a:endParaRPr lang="fr-FR" sz="8000" cap="none">
              <a:latin typeface="Apto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73DBFF-86D5-A24A-401C-0DB7FF587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4FEC2C-FF5B-B1DC-FD1B-64495A35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5588F2-547E-300D-42C9-1994A4CB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0E3CAEA-766E-EF01-F048-9A98B91E5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14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82443-F6DC-C105-FDE9-9AB4F90B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BFB1478-1FA0-A012-F212-F8E5FD2F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025195-1FDB-61FC-DB43-EB5DF8B8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63AE19-1939-CC54-84F4-F27175A3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sz="4800">
                <a:latin typeface="Aptos"/>
              </a:rPr>
              <a:t>Comment financer mes études? 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9A8582-707D-9EE0-561D-4C0868990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BE5EA9-44AB-8034-CCCE-85C1DDD5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ACA9CF6-48A7-99CA-790A-64B32FAF8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Espace réservé du texte 2">
            <a:extLst>
              <a:ext uri="{FF2B5EF4-FFF2-40B4-BE49-F238E27FC236}">
                <a16:creationId xmlns:a16="http://schemas.microsoft.com/office/drawing/2014/main" id="{8B028E68-9F97-EB4C-D615-814049F89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211739"/>
              </p:ext>
            </p:extLst>
          </p:nvPr>
        </p:nvGraphicFramePr>
        <p:xfrm>
          <a:off x="1069436" y="1717472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1" name="ZoneTexte 140">
            <a:extLst>
              <a:ext uri="{FF2B5EF4-FFF2-40B4-BE49-F238E27FC236}">
                <a16:creationId xmlns:a16="http://schemas.microsoft.com/office/drawing/2014/main" id="{06EC882C-A065-FD7F-E6F8-F74522781141}"/>
              </a:ext>
            </a:extLst>
          </p:cNvPr>
          <p:cNvSpPr txBox="1"/>
          <p:nvPr/>
        </p:nvSpPr>
        <p:spPr>
          <a:xfrm>
            <a:off x="1066800" y="5849465"/>
            <a:ext cx="65116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400" b="1">
                <a:latin typeface="Aptos"/>
                <a:cs typeface="Arial"/>
              </a:rPr>
              <a:t>Fichier PDF en ligne avec Desjardins :</a:t>
            </a:r>
            <a:r>
              <a:rPr lang="en-US" sz="2400" b="1">
                <a:latin typeface="Aptos"/>
                <a:cs typeface="Arial"/>
              </a:rPr>
              <a:t>​</a:t>
            </a:r>
            <a:endParaRPr lang="fr-FR" b="1">
              <a:latin typeface="Aptos"/>
            </a:endParaRPr>
          </a:p>
          <a:p>
            <a:pPr marL="228600" indent="-228600">
              <a:buChar char="•"/>
            </a:pPr>
            <a:r>
              <a:rPr lang="fr-CA" sz="2400" u="sng">
                <a:solidFill>
                  <a:srgbClr val="CC9900"/>
                </a:solidFill>
                <a:latin typeface="Aptos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simul_</a:t>
            </a:r>
            <a:r>
              <a:rPr lang="fr-CA" sz="2400" u="sng">
                <a:solidFill>
                  <a:srgbClr val="CC9900"/>
                </a:solidFill>
                <a:latin typeface="Aptos"/>
                <a:cs typeface="Arial"/>
                <a:hlinkClick r:id="rId9"/>
              </a:rPr>
              <a:t>votr</a:t>
            </a:r>
            <a:r>
              <a:rPr lang="fr-CA" sz="2400" u="sng">
                <a:solidFill>
                  <a:srgbClr val="CC9900"/>
                </a:solidFill>
                <a:latin typeface="Aptos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_budget.indd (desjardins.com)</a:t>
            </a:r>
            <a:endParaRPr lang="fr-CA" sz="2400" u="sng">
              <a:solidFill>
                <a:srgbClr val="CC99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26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830CD-BB02-A514-BAC8-23C45C52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98" y="192909"/>
            <a:ext cx="12230837" cy="17014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z="4000">
                <a:latin typeface="Aptos"/>
              </a:rPr>
              <a:t>Aide financière aux études (prêts et bourses)</a:t>
            </a:r>
            <a:br>
              <a:rPr lang="fr-CA" sz="4400">
                <a:latin typeface="Aptos"/>
              </a:rPr>
            </a:br>
            <a:r>
              <a:rPr lang="fr-CA" sz="2800">
                <a:latin typeface="Aptos"/>
                <a:hlinkClick r:id="rId2"/>
              </a:rPr>
              <a:t>https://www.quebec.ca/education/aide-financiere-aux-etudes</a:t>
            </a:r>
            <a:endParaRPr lang="fr-CA" sz="2800">
              <a:latin typeface="Apto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9362D-3E4F-2442-DB32-9CE7C6A0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6161" y="1713961"/>
            <a:ext cx="9052560" cy="4704734"/>
          </a:xfrm>
        </p:spPr>
        <p:txBody>
          <a:bodyPr>
            <a:normAutofit/>
          </a:bodyPr>
          <a:lstStyle/>
          <a:p>
            <a:r>
              <a:rPr lang="fr-CA" b="1"/>
              <a:t>C'est quoi: </a:t>
            </a:r>
            <a:r>
              <a:rPr lang="fr-CA"/>
              <a:t>Mesure d'aide pour les étudiants dont les ressources financières sont insuffisantes pour poursuivre leurs études.</a:t>
            </a:r>
          </a:p>
          <a:p>
            <a:r>
              <a:rPr lang="fr-CA" b="1"/>
              <a:t>Quand faire la demande: </a:t>
            </a:r>
            <a:r>
              <a:rPr lang="fr-CA"/>
              <a:t>Mi-mai et annuellement.</a:t>
            </a:r>
          </a:p>
          <a:p>
            <a:r>
              <a:rPr lang="fr-CA" b="1"/>
              <a:t>Critère admissibilité:</a:t>
            </a:r>
            <a:r>
              <a:rPr lang="fr-CA"/>
              <a:t> Être accepté dans un programme d'études post-secondaire.</a:t>
            </a:r>
          </a:p>
          <a:p>
            <a:r>
              <a:rPr lang="fr-CA" b="1"/>
              <a:t>Montant possible:</a:t>
            </a:r>
            <a:r>
              <a:rPr lang="fr-CA"/>
              <a:t> Analyse selon plusieurs critères</a:t>
            </a:r>
          </a:p>
          <a:p>
            <a:pPr marL="800100" lvl="1" indent="-342900">
              <a:spcAft>
                <a:spcPts val="0"/>
              </a:spcAft>
              <a:buClr>
                <a:srgbClr val="9E3611"/>
              </a:buClr>
              <a:buFont typeface="Courier New"/>
              <a:buChar char="o"/>
            </a:pPr>
            <a:r>
              <a:rPr lang="fr-CA">
                <a:solidFill>
                  <a:srgbClr val="000000"/>
                </a:solidFill>
              </a:rPr>
              <a:t>Niveau d'études</a:t>
            </a:r>
            <a:endParaRPr lang="en-US">
              <a:solidFill>
                <a:srgbClr val="000000"/>
              </a:solidFill>
            </a:endParaRPr>
          </a:p>
          <a:p>
            <a:pPr marL="800100" lvl="1" indent="-342900">
              <a:spcAft>
                <a:spcPts val="0"/>
              </a:spcAft>
              <a:buClr>
                <a:srgbClr val="9E3611"/>
              </a:buClr>
              <a:buFont typeface="Courier New"/>
              <a:buChar char="o"/>
            </a:pPr>
            <a:r>
              <a:rPr lang="fr-CA">
                <a:solidFill>
                  <a:srgbClr val="000000"/>
                </a:solidFill>
              </a:rPr>
              <a:t>Revenu de l'étudiant et des parents (selon la situation familiale)</a:t>
            </a:r>
            <a:endParaRPr lang="en-US">
              <a:solidFill>
                <a:srgbClr val="000000"/>
              </a:solidFill>
            </a:endParaRPr>
          </a:p>
          <a:p>
            <a:pPr marL="800100" lvl="1" indent="-342900">
              <a:buClr>
                <a:srgbClr val="9E3611"/>
              </a:buClr>
              <a:buFont typeface="Courier New"/>
              <a:buChar char="o"/>
            </a:pPr>
            <a:r>
              <a:rPr lang="fr-CA">
                <a:solidFill>
                  <a:schemeClr val="tx1"/>
                </a:solidFill>
              </a:rPr>
              <a:t>Si l'étudiant réside chez ses parents ou non durant les études</a:t>
            </a:r>
            <a:endParaRPr lang="en-US">
              <a:solidFill>
                <a:schemeClr val="tx1"/>
              </a:solidFill>
            </a:endParaRPr>
          </a:p>
          <a:p>
            <a:pPr marL="800100" lvl="1" indent="-342900">
              <a:spcAft>
                <a:spcPts val="0"/>
              </a:spcAft>
              <a:buClr>
                <a:srgbClr val="9E3611"/>
              </a:buClr>
              <a:buFont typeface="Courier New"/>
              <a:buChar char="o"/>
            </a:pPr>
            <a:r>
              <a:rPr lang="fr-CA">
                <a:solidFill>
                  <a:srgbClr val="000000"/>
                </a:solidFill>
              </a:rPr>
              <a:t>Diagnostic (TSA, SGT, TDA/H, dyslexie-dysorthographie, autres)</a:t>
            </a:r>
            <a:endParaRPr lang="en-US">
              <a:solidFill>
                <a:srgbClr val="000000"/>
              </a:solidFill>
            </a:endParaRPr>
          </a:p>
          <a:p>
            <a:pPr marL="800100" lvl="1" indent="-342900">
              <a:spcAft>
                <a:spcPts val="0"/>
              </a:spcAft>
              <a:buClr>
                <a:srgbClr val="9E3611"/>
              </a:buClr>
              <a:buFont typeface="Courier New"/>
              <a:buChar char="o"/>
            </a:pPr>
            <a:r>
              <a:rPr lang="fr-CA">
                <a:solidFill>
                  <a:srgbClr val="000000"/>
                </a:solidFill>
              </a:rPr>
              <a:t>Autres selon le dossier</a:t>
            </a:r>
          </a:p>
          <a:p>
            <a:r>
              <a:rPr lang="fr-CA" b="1"/>
              <a:t>Simulateur de calcul:</a:t>
            </a:r>
            <a:r>
              <a:rPr lang="fr-CA"/>
              <a:t> </a:t>
            </a:r>
            <a:r>
              <a:rPr lang="fr-CA">
                <a:ea typeface="+mn-lt"/>
                <a:cs typeface="+mn-lt"/>
                <a:hlinkClick r:id="rId3"/>
              </a:rPr>
              <a:t>https://www.quebec.ca/education/aide-financiere-aux-etudes/prets-bourses-temps-plein/calcul/simulateur-calcul</a:t>
            </a:r>
            <a:r>
              <a:rPr lang="fr-CA">
                <a:ea typeface="+mn-lt"/>
                <a:cs typeface="+mn-lt"/>
              </a:rPr>
              <a:t> 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17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D63DC2A-E94F-82D9-1081-AC3C35C8D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45" y="2376862"/>
            <a:ext cx="2831146" cy="231593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  <a:latin typeface="Aptos"/>
              </a:rPr>
              <a:t>HÉBERGEMENT ET TRANSPORT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FC113B-EA4B-07BC-BA90-4CF4E277B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089" y="725394"/>
            <a:ext cx="5142658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60020"/>
            <a:r>
              <a:rPr lang="en-US" b="1">
                <a:latin typeface="Aptos"/>
              </a:rPr>
              <a:t>Recherche </a:t>
            </a:r>
            <a:r>
              <a:rPr lang="en-US" b="1" err="1">
                <a:latin typeface="Aptos"/>
              </a:rPr>
              <a:t>d'appartement</a:t>
            </a:r>
            <a:endParaRPr lang="fr-FR">
              <a:latin typeface="Aptos"/>
            </a:endParaRPr>
          </a:p>
          <a:p>
            <a:pPr marL="800100" lvl="1" indent="-182880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err="1">
                <a:latin typeface="Aptos"/>
              </a:rPr>
              <a:t>Débuter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votre</a:t>
            </a:r>
            <a:r>
              <a:rPr lang="en-US">
                <a:latin typeface="Aptos"/>
              </a:rPr>
              <a:t> recherche;</a:t>
            </a:r>
          </a:p>
          <a:p>
            <a:pPr marL="800100" lvl="1" indent="-182880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err="1">
                <a:latin typeface="Aptos"/>
              </a:rPr>
              <a:t>Réflexion</a:t>
            </a:r>
            <a:r>
              <a:rPr lang="en-US">
                <a:latin typeface="Aptos"/>
              </a:rPr>
              <a:t> sur la colocation;</a:t>
            </a:r>
          </a:p>
          <a:p>
            <a:pPr marL="800100" lvl="1" indent="-182880" algn="l">
              <a:spcAft>
                <a:spcPts val="0"/>
              </a:spcAft>
              <a:buClr>
                <a:srgbClr val="9E3611"/>
              </a:buClr>
              <a:buFont typeface="Wingdings" pitchFamily="2" charset="2"/>
              <a:buChar char="§"/>
            </a:pPr>
            <a:r>
              <a:rPr lang="en-US">
                <a:latin typeface="Aptos"/>
              </a:rPr>
              <a:t>Site web:</a:t>
            </a:r>
          </a:p>
          <a:p>
            <a:pPr marL="1257300" lvl="2" indent="-182880" algn="l">
              <a:spcAft>
                <a:spcPts val="0"/>
              </a:spcAft>
              <a:buClr>
                <a:srgbClr val="9E3611"/>
              </a:buClr>
              <a:buChar char="§"/>
            </a:pPr>
            <a:r>
              <a:rPr lang="en-US">
                <a:latin typeface="Aptos"/>
              </a:rPr>
              <a:t>Logisquebec.com</a:t>
            </a:r>
          </a:p>
          <a:p>
            <a:pPr marL="1257300" lvl="2" indent="-182880" algn="l">
              <a:spcAft>
                <a:spcPts val="0"/>
              </a:spcAft>
              <a:buClr>
                <a:srgbClr val="9E3611"/>
              </a:buClr>
              <a:buChar char="§"/>
            </a:pPr>
            <a:r>
              <a:rPr lang="en-US">
                <a:latin typeface="Aptos"/>
              </a:rPr>
              <a:t>Logisco.com</a:t>
            </a:r>
          </a:p>
          <a:p>
            <a:pPr marL="1257300" lvl="2" indent="-182880" algn="l">
              <a:spcAft>
                <a:spcPts val="0"/>
              </a:spcAft>
              <a:buClr>
                <a:srgbClr val="9E3611"/>
              </a:buClr>
              <a:buChar char="§"/>
            </a:pPr>
            <a:r>
              <a:rPr lang="en-US">
                <a:latin typeface="Aptos"/>
              </a:rPr>
              <a:t>Kijiji</a:t>
            </a:r>
          </a:p>
          <a:p>
            <a:pPr marL="1257300" lvl="2" indent="-182880" algn="l">
              <a:spcAft>
                <a:spcPts val="0"/>
              </a:spcAft>
              <a:buClr>
                <a:srgbClr val="9E3611"/>
              </a:buClr>
              <a:buChar char="§"/>
            </a:pPr>
            <a:r>
              <a:rPr lang="en-US">
                <a:latin typeface="Aptos"/>
              </a:rPr>
              <a:t>Etc.</a:t>
            </a:r>
          </a:p>
          <a:p>
            <a:pPr marL="160020"/>
            <a:r>
              <a:rPr lang="en-US" b="1">
                <a:latin typeface="Aptos"/>
              </a:rPr>
              <a:t>Auto, </a:t>
            </a:r>
            <a:r>
              <a:rPr lang="en-US" b="1" err="1">
                <a:latin typeface="Aptos"/>
              </a:rPr>
              <a:t>covoiturage</a:t>
            </a:r>
            <a:r>
              <a:rPr lang="en-US" b="1">
                <a:latin typeface="Aptos"/>
              </a:rPr>
              <a:t>, transport </a:t>
            </a:r>
            <a:r>
              <a:rPr lang="en-US" b="1" err="1">
                <a:latin typeface="Aptos"/>
              </a:rPr>
              <a:t>en</a:t>
            </a:r>
            <a:r>
              <a:rPr lang="en-US" b="1">
                <a:latin typeface="Aptos"/>
              </a:rPr>
              <a:t> </a:t>
            </a:r>
            <a:r>
              <a:rPr lang="en-US" b="1" err="1">
                <a:latin typeface="Aptos"/>
              </a:rPr>
              <a:t>commun</a:t>
            </a:r>
            <a:endParaRPr lang="en-US" b="1">
              <a:latin typeface="Aptos"/>
            </a:endParaRPr>
          </a:p>
          <a:p>
            <a:pPr marL="800100" lvl="1" indent="-182880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err="1">
                <a:latin typeface="Aptos"/>
              </a:rPr>
              <a:t>Prévoir</a:t>
            </a:r>
            <a:r>
              <a:rPr lang="en-US">
                <a:latin typeface="Aptos"/>
              </a:rPr>
              <a:t> dans son budget</a:t>
            </a:r>
          </a:p>
          <a:p>
            <a:pPr marL="342900" indent="-182880">
              <a:buFont typeface="Wingdings" pitchFamily="2" charset="2"/>
              <a:buChar char="§"/>
            </a:pP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8340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50232-7B67-678F-C4EE-A14CC285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DDAE219-59CA-C868-48D5-501D44AE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58805F-50E1-3CF8-FDC0-FF6105EC2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B41EEF-FE2B-A572-206F-53DAE4C77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326"/>
          <a:stretch/>
        </p:blipFill>
        <p:spPr>
          <a:xfrm>
            <a:off x="615952" y="1426814"/>
            <a:ext cx="3723212" cy="45780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CBAAA95-0A50-A9E5-FFA7-E2A8C593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33504E-CB13-CCFD-954F-37BAEA87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Autofit/>
          </a:bodyPr>
          <a:lstStyle/>
          <a:p>
            <a:pPr algn="ctr"/>
            <a:r>
              <a:rPr lang="fr-FR" sz="6600" cap="none">
                <a:latin typeface="Aptos"/>
              </a:rPr>
              <a:t>Activités possibles prochainement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1E5A53-C4A3-C58D-96F0-F374BB562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D3C072-E4CA-721B-3A40-9766A1F8F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6F25C44-34AE-F81D-A063-0A2C0C2D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BC47B9D-AD43-78F5-3DE4-59636817B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97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AB890-51F0-5841-B396-999641A0A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DF23B6-26AE-E0E6-0C3D-540D9674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616206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Portes ouvertes et Étudiant d’un jour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147043-C881-B491-5D68-6939E0C0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790199"/>
            <a:ext cx="6143778" cy="6687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Consulte le dépliant suivant et/ou consulte le site Web de l’établissement qui t’intéresse.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0C977E-9473-486B-8B20-73D0D3173C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" b="20003"/>
          <a:stretch/>
        </p:blipFill>
        <p:spPr>
          <a:xfrm>
            <a:off x="7552265" y="1105435"/>
            <a:ext cx="3721608" cy="458030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99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A3AD9-CF39-8C05-C737-5E53E5E2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95F3FB7-0799-4996-B56D-BF47FE12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0AA106-479D-46C1-B4BF-F54D88AD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BC8287-A617-4B12-870D-ABECE6CD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498F03-10DA-0A5A-D9FF-FCD0B015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616206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Portes ouvertes et Étudiant d’un jour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EDF7DC-28C8-1449-F411-9B2868D0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790199"/>
            <a:ext cx="6143778" cy="6687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Consulte le dépliant suivant et/ou consulte le site Web de l’établissement qui t’intéresse.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Image 4" descr="Une image contenant texte, habits, Visage humain, sourire&#10;&#10;Description générée automatiquement">
            <a:extLst>
              <a:ext uri="{FF2B5EF4-FFF2-40B4-BE49-F238E27FC236}">
                <a16:creationId xmlns:a16="http://schemas.microsoft.com/office/drawing/2014/main" id="{8BEA5857-4095-788E-6030-2972E4BC04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926"/>
          <a:stretch/>
        </p:blipFill>
        <p:spPr>
          <a:xfrm>
            <a:off x="7552265" y="1105435"/>
            <a:ext cx="3721608" cy="4580301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8FE4DFC-AB96-44B6-9BAC-0E630259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8BBCB1-A2A5-478A-AE49-8FB1AEF52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FCB00A6-19A8-422D-8B21-1474F540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EF781F-763B-4AC8-B3ED-0451FB15B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29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2EC1F0-736E-0F8B-A982-CBF8F810F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326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532F62-5B28-4EFC-9645-36142004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fr-FR" sz="8000" cap="none">
                <a:latin typeface="Aptos"/>
              </a:rPr>
              <a:t>Demande d’admission au CÉGEP</a:t>
            </a:r>
            <a:endParaRPr lang="fr-CA" sz="8000" cap="none">
              <a:latin typeface="Apto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58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B95128E-330F-4BAD-8CBD-A06801AD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76" y="717350"/>
            <a:ext cx="11603448" cy="1597573"/>
          </a:xfrm>
        </p:spPr>
        <p:txBody>
          <a:bodyPr>
            <a:normAutofit/>
          </a:bodyPr>
          <a:lstStyle/>
          <a:p>
            <a:pPr algn="ctr"/>
            <a:r>
              <a:rPr lang="fr-CA" sz="5400" cap="none">
                <a:latin typeface="Aptos"/>
              </a:rPr>
              <a:t>Exploration professionnelle - DEP</a:t>
            </a:r>
            <a:br>
              <a:rPr lang="fr-CA" sz="5400" cap="none">
                <a:latin typeface="Aptos"/>
              </a:rPr>
            </a:br>
            <a:r>
              <a:rPr lang="fr-CA" sz="5400" cap="none">
                <a:latin typeface="Aptos"/>
              </a:rPr>
              <a:t>CSS de la Beauce-</a:t>
            </a:r>
            <a:r>
              <a:rPr lang="fr-CA" sz="5400" cap="none" err="1">
                <a:latin typeface="Aptos"/>
              </a:rPr>
              <a:t>Etchemin</a:t>
            </a:r>
            <a:endParaRPr lang="fr-CA" sz="5400" cap="none">
              <a:latin typeface="Aptos"/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629A660-4DD7-4051-BCA7-6A85DA056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289" y="2518117"/>
            <a:ext cx="9439422" cy="3622533"/>
          </a:xfrm>
        </p:spPr>
        <p:txBody>
          <a:bodyPr>
            <a:normAutofit/>
          </a:bodyPr>
          <a:lstStyle/>
          <a:p>
            <a:pPr lvl="1" algn="ctr"/>
            <a:r>
              <a:rPr lang="fr-FR" sz="33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Date : 15 janvier</a:t>
            </a:r>
          </a:p>
          <a:p>
            <a:pPr marL="1371600" lvl="2" indent="-457200" algn="ctr">
              <a:buFont typeface="Wingdings" panose="05000000000000000000" pitchFamily="2" charset="2"/>
              <a:buChar char="ü"/>
            </a:pPr>
            <a:endParaRPr lang="fr-FR" sz="2900">
              <a:solidFill>
                <a:schemeClr val="tx1"/>
              </a:solidFill>
              <a:latin typeface="Aptos"/>
            </a:endParaRPr>
          </a:p>
          <a:p>
            <a:pPr marL="1371600" lvl="2" indent="-457200" algn="ctr">
              <a:buFont typeface="Wingdings" panose="05000000000000000000" pitchFamily="2" charset="2"/>
              <a:buChar char="ü"/>
            </a:pPr>
            <a:r>
              <a:rPr lang="fr-FR" sz="3600" b="1">
                <a:solidFill>
                  <a:srgbClr val="FF0000"/>
                </a:solidFill>
                <a:latin typeface="Aptos"/>
              </a:rPr>
              <a:t>Possibilité de vivre une journée de stage comme élève d’un jour </a:t>
            </a:r>
            <a:r>
              <a:rPr lang="fr-FR" sz="3600">
                <a:solidFill>
                  <a:srgbClr val="FF0000"/>
                </a:solidFill>
                <a:latin typeface="Aptos"/>
              </a:rPr>
              <a:t>!</a:t>
            </a:r>
          </a:p>
          <a:p>
            <a:pPr lvl="2" algn="ctr"/>
            <a:endParaRPr lang="fr-CA" sz="3600">
              <a:solidFill>
                <a:srgbClr val="FF0000"/>
              </a:solidFill>
              <a:latin typeface="Aptos"/>
            </a:endParaRPr>
          </a:p>
          <a:p>
            <a:pPr marL="1371600" lvl="2" indent="-457200" algn="ctr">
              <a:buFont typeface="Wingdings" panose="05000000000000000000" pitchFamily="2" charset="2"/>
              <a:buChar char="ü"/>
            </a:pPr>
            <a:r>
              <a:rPr lang="fr-FR" sz="2900">
                <a:solidFill>
                  <a:schemeClr val="tx1"/>
                </a:solidFill>
                <a:latin typeface="Aptos"/>
              </a:rPr>
              <a:t>Intéressé(e)? Viens t’inscrire au service d’orientation – C107.</a:t>
            </a:r>
          </a:p>
          <a:p>
            <a:pPr lvl="2"/>
            <a:endParaRPr lang="fr-FR" sz="2900">
              <a:solidFill>
                <a:schemeClr val="tx1"/>
              </a:solidFill>
              <a:latin typeface="Aptos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fr-FR">
              <a:solidFill>
                <a:schemeClr val="tx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4687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5EE637-CD8B-410F-956A-542CE665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8289" y="2943890"/>
            <a:ext cx="10053711" cy="3860968"/>
          </a:xfrm>
        </p:spPr>
        <p:txBody>
          <a:bodyPr>
            <a:normAutofit/>
          </a:bodyPr>
          <a:lstStyle/>
          <a:p>
            <a:r>
              <a:rPr lang="fr-CA" sz="3600" b="1" i="1">
                <a:solidFill>
                  <a:srgbClr val="00B050"/>
                </a:solidFill>
                <a:latin typeface="Aptos"/>
              </a:rPr>
              <a:t>JE m'oriente en live! </a:t>
            </a:r>
            <a:r>
              <a:rPr lang="fr-CA" sz="2400" b="1" i="1">
                <a:latin typeface="Aptos"/>
              </a:rPr>
              <a:t>Entrevue </a:t>
            </a:r>
            <a:r>
              <a:rPr lang="fr-CA" sz="2400">
                <a:latin typeface="Aptos"/>
              </a:rPr>
              <a:t>en direct sur Facebook avec des mentors passionnés.  Pour découvrir des métiers diversifiés.</a:t>
            </a:r>
          </a:p>
          <a:p>
            <a:endParaRPr lang="fr-CA" sz="2400">
              <a:latin typeface="Aptos"/>
            </a:endParaRPr>
          </a:p>
          <a:p>
            <a:endParaRPr lang="fr-CA" sz="2400">
              <a:latin typeface="Aptos"/>
            </a:endParaRPr>
          </a:p>
          <a:p>
            <a:r>
              <a:rPr lang="fr-FR" sz="3600" b="1" i="1">
                <a:solidFill>
                  <a:srgbClr val="00B050"/>
                </a:solidFill>
                <a:latin typeface="Aptos"/>
              </a:rPr>
              <a:t>Branché sur mon avenir  </a:t>
            </a:r>
            <a:r>
              <a:rPr lang="fr-CA" sz="2400" b="1" i="1">
                <a:latin typeface="Aptos"/>
              </a:rPr>
              <a:t>Visioconférence</a:t>
            </a:r>
            <a:r>
              <a:rPr lang="fr-CA" sz="2400">
                <a:latin typeface="Aptos"/>
              </a:rPr>
              <a:t> donnée par plusieurs professionnels d’un même secteur du marché du travail. </a:t>
            </a:r>
          </a:p>
          <a:p>
            <a:r>
              <a:rPr lang="fr-CA" sz="2400">
                <a:latin typeface="Aptos"/>
              </a:rPr>
              <a:t>Vidéos disponibles sur </a:t>
            </a:r>
            <a:r>
              <a:rPr lang="fr-CA" sz="2400" b="1">
                <a:solidFill>
                  <a:srgbClr val="0070C0"/>
                </a:solidFill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https://www.jeunes-explorateurs.org/</a:t>
            </a:r>
            <a:r>
              <a:rPr lang="fr-CA" sz="2400" b="1">
                <a:solidFill>
                  <a:srgbClr val="0070C0"/>
                </a:solidFill>
                <a:latin typeface="Aptos"/>
              </a:rPr>
              <a:t>, </a:t>
            </a:r>
            <a:r>
              <a:rPr lang="fr-CA" sz="2400">
                <a:latin typeface="Aptos"/>
              </a:rPr>
              <a:t> </a:t>
            </a:r>
            <a:r>
              <a:rPr lang="fr-CA" sz="2400" b="1">
                <a:solidFill>
                  <a:srgbClr val="0070C0"/>
                </a:solidFill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fr-CA" sz="2400">
                <a:latin typeface="Aptos"/>
              </a:rPr>
              <a:t> et </a:t>
            </a:r>
            <a:r>
              <a:rPr lang="fr-CA" sz="2400" b="1">
                <a:solidFill>
                  <a:srgbClr val="0070C0"/>
                </a:solidFill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fr-CA" sz="2400" b="1">
              <a:solidFill>
                <a:srgbClr val="0070C0"/>
              </a:solidFill>
              <a:latin typeface="Apto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3A67DC-34D6-44E2-ADED-0CF4DC2A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344" y="1013406"/>
            <a:ext cx="6641312" cy="1498291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32657DE-9436-28FF-76AF-B6215555C972}"/>
              </a:ext>
            </a:extLst>
          </p:cNvPr>
          <p:cNvCxnSpPr>
            <a:cxnSpLocks/>
          </p:cNvCxnSpPr>
          <p:nvPr/>
        </p:nvCxnSpPr>
        <p:spPr>
          <a:xfrm>
            <a:off x="2236763" y="4318782"/>
            <a:ext cx="97067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21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617572-A21F-4F2A-9D5E-DAB635A9F158}"/>
              </a:ext>
            </a:extLst>
          </p:cNvPr>
          <p:cNvSpPr/>
          <p:nvPr/>
        </p:nvSpPr>
        <p:spPr>
          <a:xfrm>
            <a:off x="795130" y="2332383"/>
            <a:ext cx="1232453" cy="1096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5130" y="2300678"/>
            <a:ext cx="11131826" cy="4158666"/>
          </a:xfrm>
        </p:spPr>
        <p:txBody>
          <a:bodyPr>
            <a:norm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highlight>
                  <a:srgbClr val="FFFF00"/>
                </a:highlight>
                <a:latin typeface="Aptos"/>
              </a:rPr>
              <a:t>Date limite pour t’inscrire : 4 février 2025</a:t>
            </a:r>
          </a:p>
          <a:p>
            <a:endParaRPr lang="fr-FR" sz="1200">
              <a:latin typeface="Aptos"/>
            </a:endParaRPr>
          </a:p>
          <a:p>
            <a:pPr lvl="1" algn="ctr"/>
            <a:r>
              <a:rPr lang="fr-CA" sz="2400" b="1">
                <a:solidFill>
                  <a:schemeClr val="tx1"/>
                </a:solidFill>
                <a:latin typeface="Aptos"/>
              </a:rPr>
              <a:t>EXPLORE </a:t>
            </a:r>
            <a:r>
              <a:rPr lang="fr-CA" sz="2400">
                <a:solidFill>
                  <a:schemeClr val="tx1"/>
                </a:solidFill>
                <a:latin typeface="Aptos"/>
              </a:rPr>
              <a:t>: Immersion linguistique intensive de 5 semaines</a:t>
            </a:r>
          </a:p>
          <a:p>
            <a:pPr lvl="1" algn="ctr"/>
            <a:r>
              <a:rPr lang="fr-CA" sz="2400">
                <a:solidFill>
                  <a:schemeClr val="tx1"/>
                </a:solidFill>
                <a:latin typeface="Aptos"/>
              </a:rPr>
              <a:t>	adaptée à ton niveau d’anglais. 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A" sz="2400">
                <a:solidFill>
                  <a:schemeClr val="tx1"/>
                </a:solidFill>
                <a:latin typeface="Aptos"/>
              </a:rPr>
              <a:t>Disponible dans toutes les provinces canadiennes.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A" sz="2400">
                <a:solidFill>
                  <a:schemeClr val="tx1"/>
                </a:solidFill>
                <a:latin typeface="Aptos"/>
              </a:rPr>
              <a:t>Frais d’hébergement, de repas et de cours inclus.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A" sz="2400">
                <a:solidFill>
                  <a:schemeClr val="tx1"/>
                </a:solidFill>
                <a:latin typeface="Aptos"/>
              </a:rPr>
              <a:t>Frais d’inscription de 275 $ et frais de transport à la charge du participant.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>
                <a:solidFill>
                  <a:schemeClr val="tx1"/>
                </a:solidFill>
                <a:latin typeface="Aptos"/>
              </a:rPr>
              <a:t>Tirage au sort parmi les demandes reçues.</a:t>
            </a:r>
            <a:endParaRPr lang="fr-CA" sz="2400">
              <a:solidFill>
                <a:schemeClr val="tx1"/>
              </a:solidFill>
              <a:latin typeface="Aptos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fr-CA" sz="2600">
              <a:latin typeface="Apto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53E193-DF65-4F35-951C-D2827186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50" y="196948"/>
            <a:ext cx="5880854" cy="20867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31A4B05-1FEF-472D-9D7B-0FDDAC8FBF9D}"/>
              </a:ext>
            </a:extLst>
          </p:cNvPr>
          <p:cNvSpPr txBox="1"/>
          <p:nvPr/>
        </p:nvSpPr>
        <p:spPr>
          <a:xfrm>
            <a:off x="3622865" y="5936124"/>
            <a:ext cx="494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hlinkClick r:id="rId3"/>
              </a:rPr>
              <a:t>https://francaisanglais.ca/</a:t>
            </a:r>
            <a:r>
              <a:rPr lang="fr-FR" sz="280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B37D01-8964-A9DD-5C94-3055B998A87E}"/>
              </a:ext>
            </a:extLst>
          </p:cNvPr>
          <p:cNvSpPr/>
          <p:nvPr/>
        </p:nvSpPr>
        <p:spPr>
          <a:xfrm>
            <a:off x="1125415" y="2096086"/>
            <a:ext cx="54864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52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130FCE-26B7-B137-4629-4CEF7CC42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42706" cy="2728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>
                <a:solidFill>
                  <a:schemeClr val="tx2"/>
                </a:solidFill>
                <a:latin typeface="Berlin Sans FB"/>
              </a:rPr>
              <a:t>Changer de programme n'est pas une erreur mais bien un apprentissage sur toi-même.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23653E-DE94-4AB5-0A96-095952011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fr-FR" sz="3300">
                <a:solidFill>
                  <a:srgbClr val="FFFFFF"/>
                </a:solidFill>
                <a:latin typeface="Berlin Sans FB"/>
              </a:rPr>
              <a:t>Il n'y a pas de mauvais choix, juste des petits détours de parcours.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4229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A126761-398C-C6D9-57ED-D4889033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08" y="590844"/>
            <a:ext cx="9559583" cy="1153550"/>
          </a:xfrm>
        </p:spPr>
        <p:txBody>
          <a:bodyPr>
            <a:normAutofit/>
          </a:bodyPr>
          <a:lstStyle/>
          <a:p>
            <a:pPr algn="ctr"/>
            <a:r>
              <a:rPr lang="fr-FR" sz="5400" cap="none">
                <a:latin typeface="Aptos"/>
              </a:rPr>
              <a:t>Prêt(e) à faire ta demande d’admission ?</a:t>
            </a:r>
            <a:endParaRPr lang="fr-CA" sz="5400" cap="none">
              <a:latin typeface="Apto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4AD6E76-A756-88D4-C37B-B80168C60DDD}"/>
              </a:ext>
            </a:extLst>
          </p:cNvPr>
          <p:cNvSpPr txBox="1">
            <a:spLocks/>
          </p:cNvSpPr>
          <p:nvPr/>
        </p:nvSpPr>
        <p:spPr>
          <a:xfrm>
            <a:off x="2110685" y="1927274"/>
            <a:ext cx="9577998" cy="475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>
              <a:latin typeface="Aptos"/>
            </a:endParaRPr>
          </a:p>
          <a:p>
            <a:pPr marL="342900" indent="-342900">
              <a:buClr>
                <a:srgbClr val="9E3611"/>
              </a:buClr>
              <a:buChar char="ü"/>
            </a:pPr>
            <a:r>
              <a:rPr lang="fr-FR" dirty="0">
                <a:latin typeface="Aptos"/>
              </a:rPr>
              <a:t>Tu as besoin d'aide pour faire ta demande, viens nous voir sur l'heure du dîner au midi-orientation au service d'orientation local C-107. Tu n'as pas besoin de prendre rendez-vous! N’oublie pas d’avoir en main une carte de crédit ou une carte de crédit prépayée pour payer les frais d’admission. </a:t>
            </a:r>
          </a:p>
          <a:p>
            <a:pPr>
              <a:buClr>
                <a:srgbClr val="9E3611"/>
              </a:buClr>
            </a:pPr>
            <a:r>
              <a:rPr lang="fr-FR" dirty="0">
                <a:latin typeface="Aptos"/>
              </a:rPr>
              <a:t>   </a:t>
            </a:r>
            <a:r>
              <a:rPr lang="fr-FR" b="1" dirty="0">
                <a:latin typeface="Aptos"/>
              </a:rPr>
              <a:t>   Prochaines dates de midi-orientation sans rendez-vous :</a:t>
            </a:r>
          </a:p>
          <a:p>
            <a:r>
              <a:rPr lang="fr-FR" dirty="0">
                <a:latin typeface="Aptos"/>
              </a:rPr>
              <a:t>  Mardi: 28 janvier, 12 février, 18 février et 25 février</a:t>
            </a:r>
            <a:endParaRPr lang="fr-FR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fr-FR" dirty="0">
                <a:latin typeface="Aptos"/>
              </a:rPr>
              <a:t>Tu veux faire ta demande avec une conseillère d’orientation : viens prendre rendez-vous au C-107. </a:t>
            </a:r>
            <a:r>
              <a:rPr lang="fr-FR" dirty="0">
                <a:latin typeface="Aptos"/>
                <a:sym typeface="Wingdings" panose="05000000000000000000" pitchFamily="2" charset="2"/>
              </a:rPr>
              <a:t> </a:t>
            </a:r>
            <a:endParaRPr lang="fr-FR" dirty="0">
              <a:latin typeface="Apto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Aptos"/>
                <a:sym typeface="Wingdings" panose="05000000000000000000" pitchFamily="2" charset="2"/>
              </a:rPr>
              <a:t>Tu es en réflexion par rapport à un choix d’études et tu hésites. Un rendez-vous au service d’orientation pourrait t’aider. N’hésite pas ! On est là !</a:t>
            </a:r>
            <a:endParaRPr lang="fr-CA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96488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670" y="914399"/>
            <a:ext cx="10492740" cy="3610781"/>
          </a:xfrm>
        </p:spPr>
        <p:txBody>
          <a:bodyPr/>
          <a:lstStyle/>
          <a:p>
            <a:pPr algn="ctr"/>
            <a:r>
              <a:rPr lang="fr-CA" sz="5400" cap="none">
                <a:latin typeface="Aptos"/>
              </a:rPr>
              <a:t>Le service d’orientation est présent pour t’accompagner dans ta demande d’admission.</a:t>
            </a:r>
            <a:endParaRPr lang="fr-CA" sz="5400" cap="none">
              <a:solidFill>
                <a:srgbClr val="FF0000"/>
              </a:solidFill>
              <a:latin typeface="Apto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7652" y="4653768"/>
            <a:ext cx="7632206" cy="1061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800">
                <a:latin typeface="Aptos"/>
              </a:rPr>
              <a:t>Sophie, Maggie, Annie, Élisabeth et Karine</a:t>
            </a:r>
          </a:p>
          <a:p>
            <a:r>
              <a:rPr lang="fr-CA" sz="2800">
                <a:latin typeface="Aptos"/>
              </a:rPr>
              <a:t>Service d’orientation, local C-107</a:t>
            </a:r>
          </a:p>
          <a:p>
            <a:endParaRPr lang="fr-CA">
              <a:latin typeface="Aptos"/>
            </a:endParaRPr>
          </a:p>
          <a:p>
            <a:endParaRPr lang="fr-CA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4647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426" y="306061"/>
            <a:ext cx="11768866" cy="1001537"/>
          </a:xfrm>
        </p:spPr>
        <p:txBody>
          <a:bodyPr>
            <a:normAutofit/>
          </a:bodyPr>
          <a:lstStyle/>
          <a:p>
            <a:pPr algn="ctr"/>
            <a:r>
              <a:rPr lang="fr-CA" sz="5400" cap="none">
                <a:latin typeface="Aptos"/>
              </a:rPr>
              <a:t>Demande d’admission pour le CÉGEP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71345" y="1307598"/>
            <a:ext cx="10373229" cy="5696174"/>
          </a:xfrm>
        </p:spPr>
        <p:txBody>
          <a:bodyPr>
            <a:normAutofit/>
          </a:bodyPr>
          <a:lstStyle/>
          <a:p>
            <a:pPr algn="ctr"/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Date limite du 1</a:t>
            </a:r>
            <a:r>
              <a:rPr lang="fr-FR" sz="3000" b="1" baseline="30000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 tour : 1</a:t>
            </a:r>
            <a:r>
              <a:rPr lang="fr-FR" sz="3000" b="1" baseline="30000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er</a:t>
            </a:r>
            <a:r>
              <a:rPr lang="fr-FR" sz="3000" b="1">
                <a:solidFill>
                  <a:srgbClr val="C00000"/>
                </a:solidFill>
                <a:highlight>
                  <a:srgbClr val="FFFF00"/>
                </a:highlight>
                <a:latin typeface="Aptos"/>
              </a:rPr>
              <a:t> mars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>
                <a:latin typeface="Aptos"/>
              </a:rPr>
              <a:t>Admission 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2400" b="1" u="sng">
                <a:solidFill>
                  <a:schemeClr val="tx1"/>
                </a:solidFill>
                <a:highlight>
                  <a:srgbClr val="00FFFF"/>
                </a:highlight>
                <a:latin typeface="Aptos"/>
                <a:sym typeface="Wingdings" panose="05000000000000000000" pitchFamily="2" charset="2"/>
              </a:rPr>
              <a:t>Cégep :</a:t>
            </a:r>
            <a:r>
              <a:rPr lang="fr-FR" sz="2400">
                <a:solidFill>
                  <a:schemeClr val="tx1"/>
                </a:solidFill>
                <a:highlight>
                  <a:srgbClr val="00FFFF"/>
                </a:highlight>
                <a:latin typeface="Aptos"/>
                <a:sym typeface="Wingdings" panose="05000000000000000000" pitchFamily="2" charset="2"/>
              </a:rPr>
              <a:t> </a:t>
            </a: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1 demande – 1 programme – 1 cégep – par service régional d’admission (SRACQ, SRAM, SRASL).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SRACQ (18 cégeps)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SRAM (32 cégeps)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SRASL (4 cégeps)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lvl="2"/>
            <a:endParaRPr lang="fr-FR" sz="2400">
              <a:solidFill>
                <a:schemeClr val="tx1"/>
              </a:solidFill>
              <a:latin typeface="Aptos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FR" sz="2400" b="1" u="sng">
                <a:solidFill>
                  <a:schemeClr val="tx1"/>
                </a:solidFill>
                <a:highlight>
                  <a:srgbClr val="00FFFF"/>
                </a:highlight>
                <a:latin typeface="Aptos"/>
                <a:sym typeface="Wingdings" panose="05000000000000000000" pitchFamily="2" charset="2"/>
              </a:rPr>
              <a:t>Les collèges suivants :</a:t>
            </a:r>
            <a:r>
              <a:rPr lang="fr-FR" sz="2400" b="1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 </a:t>
            </a: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fonctionnent de façon indépendante.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Cégep St-Lawrence – cégep anglophone public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Collège Mérici – privé 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Campus Notre-Dame-de-Foy – privé 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tx1"/>
                </a:solidFill>
                <a:latin typeface="Aptos"/>
                <a:sym typeface="Wingdings" panose="05000000000000000000" pitchFamily="2" charset="2"/>
              </a:rPr>
              <a:t>Autres collèges privés</a:t>
            </a:r>
            <a:endParaRPr lang="fr-FR" sz="2400">
              <a:solidFill>
                <a:schemeClr val="tx1"/>
              </a:solidFill>
              <a:latin typeface="Aptos"/>
            </a:endParaRPr>
          </a:p>
          <a:p>
            <a:pPr lvl="2"/>
            <a:endParaRPr lang="fr-FR" sz="2400">
              <a:solidFill>
                <a:schemeClr val="tx1"/>
              </a:solidFill>
              <a:latin typeface="Aptos"/>
            </a:endParaRPr>
          </a:p>
          <a:p>
            <a:pPr lvl="3"/>
            <a:endParaRPr lang="fr-FR" sz="2200">
              <a:solidFill>
                <a:schemeClr val="tx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7146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63347" y="434609"/>
            <a:ext cx="11446135" cy="1023052"/>
          </a:xfrm>
        </p:spPr>
        <p:txBody>
          <a:bodyPr>
            <a:noAutofit/>
          </a:bodyPr>
          <a:lstStyle/>
          <a:p>
            <a:pPr algn="ctr"/>
            <a:r>
              <a:rPr lang="fr-CA" cap="none">
                <a:latin typeface="Aptos"/>
              </a:rPr>
              <a:t>Carte visuelle pour le CÉGEP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8" y="1457661"/>
            <a:ext cx="1112571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fr-FR" sz="2400" u="sng">
                <a:latin typeface="Aptos"/>
                <a:sym typeface="Wingdings" panose="05000000000000000000" pitchFamily="2" charset="2"/>
              </a:rPr>
              <a:t>Cégep :</a:t>
            </a:r>
            <a:r>
              <a:rPr lang="fr-FR" sz="2400">
                <a:latin typeface="Aptos"/>
                <a:sym typeface="Wingdings" panose="05000000000000000000" pitchFamily="2" charset="2"/>
              </a:rPr>
              <a:t> 1 demande – 1 programme – 1 cégep – par service régional d’admission (</a:t>
            </a:r>
            <a:r>
              <a:rPr lang="fr-FR" sz="2400">
                <a:solidFill>
                  <a:schemeClr val="accent1"/>
                </a:solidFill>
                <a:latin typeface="Aptos"/>
                <a:sym typeface="Wingdings" panose="05000000000000000000" pitchFamily="2" charset="2"/>
              </a:rPr>
              <a:t>SRACQ</a:t>
            </a:r>
            <a:r>
              <a:rPr lang="fr-FR" sz="2400">
                <a:latin typeface="Aptos"/>
                <a:sym typeface="Wingdings" panose="05000000000000000000" pitchFamily="2" charset="2"/>
              </a:rPr>
              <a:t>, </a:t>
            </a:r>
            <a:r>
              <a:rPr lang="fr-FR" sz="2400">
                <a:solidFill>
                  <a:srgbClr val="92D050"/>
                </a:solidFill>
                <a:latin typeface="Aptos"/>
                <a:sym typeface="Wingdings" panose="05000000000000000000" pitchFamily="2" charset="2"/>
              </a:rPr>
              <a:t>SRAM</a:t>
            </a:r>
            <a:r>
              <a:rPr lang="fr-FR" sz="2400">
                <a:latin typeface="Aptos"/>
                <a:sym typeface="Wingdings" panose="05000000000000000000" pitchFamily="2" charset="2"/>
              </a:rPr>
              <a:t>, </a:t>
            </a:r>
            <a:r>
              <a:rPr lang="fr-FR" sz="2400">
                <a:solidFill>
                  <a:srgbClr val="0070C0"/>
                </a:solidFill>
                <a:latin typeface="Aptos"/>
                <a:sym typeface="Wingdings" panose="05000000000000000000" pitchFamily="2" charset="2"/>
              </a:rPr>
              <a:t>SRASL</a:t>
            </a:r>
            <a:r>
              <a:rPr lang="fr-FR" sz="2400">
                <a:latin typeface="Aptos"/>
                <a:sym typeface="Wingdings" panose="05000000000000000000" pitchFamily="2" charset="2"/>
              </a:rPr>
              <a:t>).</a:t>
            </a:r>
            <a:endParaRPr lang="fr-FR" sz="2400">
              <a:latin typeface="Apto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/>
          <a:stretch/>
        </p:blipFill>
        <p:spPr>
          <a:xfrm>
            <a:off x="1441565" y="2288658"/>
            <a:ext cx="9775448" cy="45500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85612" y="3004140"/>
            <a:ext cx="114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>
              <a:solidFill>
                <a:schemeClr val="accent1"/>
              </a:solidFill>
            </a:endParaRPr>
          </a:p>
          <a:p>
            <a:pPr algn="ctr"/>
            <a:r>
              <a:rPr lang="fr-FR" sz="1400" b="1">
                <a:solidFill>
                  <a:schemeClr val="accent1"/>
                </a:solidFill>
              </a:rPr>
              <a:t>18 cégeps</a:t>
            </a:r>
            <a:endParaRPr lang="fr-CA" sz="1400" b="1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79757" y="3429112"/>
            <a:ext cx="114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>
              <a:solidFill>
                <a:srgbClr val="0070C0"/>
              </a:solidFill>
            </a:endParaRPr>
          </a:p>
          <a:p>
            <a:pPr algn="ctr"/>
            <a:r>
              <a:rPr lang="fr-FR" sz="1400" b="1">
                <a:solidFill>
                  <a:srgbClr val="0070C0"/>
                </a:solidFill>
              </a:rPr>
              <a:t>4 cégeps</a:t>
            </a:r>
            <a:endParaRPr lang="fr-CA" sz="1400" b="1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0660" y="4967648"/>
            <a:ext cx="114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00B050"/>
                </a:solidFill>
              </a:rPr>
              <a:t>32 cégeps</a:t>
            </a:r>
            <a:endParaRPr lang="fr-CA" sz="14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932" y="687319"/>
            <a:ext cx="11446135" cy="1023052"/>
          </a:xfrm>
        </p:spPr>
        <p:txBody>
          <a:bodyPr>
            <a:noAutofit/>
          </a:bodyPr>
          <a:lstStyle/>
          <a:p>
            <a:pPr algn="ctr"/>
            <a:r>
              <a:rPr lang="fr-CA" sz="5400" cap="none">
                <a:latin typeface="Aptos"/>
              </a:rPr>
              <a:t>Processus de la demande d’admission au CÉGEP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361945" y="1942997"/>
            <a:ext cx="10830055" cy="43452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>
                <a:latin typeface="Aptos"/>
              </a:rPr>
              <a:t>Système de tours pour les cégeps du </a:t>
            </a:r>
            <a:r>
              <a:rPr lang="fr-CA" sz="2800" u="sng">
                <a:latin typeface="Aptos"/>
              </a:rPr>
              <a:t>SRACQ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CA" sz="2800" b="1">
                <a:solidFill>
                  <a:schemeClr val="tx1"/>
                </a:solidFill>
                <a:latin typeface="Aptos"/>
              </a:rPr>
              <a:t>1</a:t>
            </a:r>
            <a:r>
              <a:rPr lang="fr-CA" sz="2800" b="1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CA" sz="2800" b="1">
                <a:solidFill>
                  <a:schemeClr val="tx1"/>
                </a:solidFill>
                <a:latin typeface="Aptos"/>
              </a:rPr>
              <a:t> tour = 1</a:t>
            </a:r>
            <a:r>
              <a:rPr lang="fr-CA" sz="2800" b="1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CA" sz="2800" b="1">
                <a:solidFill>
                  <a:schemeClr val="tx1"/>
                </a:solidFill>
                <a:latin typeface="Aptos"/>
              </a:rPr>
              <a:t> mars</a:t>
            </a:r>
            <a:r>
              <a:rPr lang="fr-CA" sz="2800">
                <a:solidFill>
                  <a:schemeClr val="tx1"/>
                </a:solidFill>
                <a:latin typeface="Aptos"/>
              </a:rPr>
              <a:t>. Réponse vers le 9 avril.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800">
                <a:solidFill>
                  <a:schemeClr val="tx1"/>
                </a:solidFill>
                <a:latin typeface="Aptos"/>
              </a:rPr>
              <a:t>2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tour = 1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mai. 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800">
                <a:solidFill>
                  <a:schemeClr val="tx1"/>
                </a:solidFill>
                <a:latin typeface="Aptos"/>
              </a:rPr>
              <a:t>3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tour = 1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juin.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800">
                <a:solidFill>
                  <a:schemeClr val="tx1"/>
                </a:solidFill>
                <a:latin typeface="Aptos"/>
              </a:rPr>
              <a:t>4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tour = 1</a:t>
            </a:r>
            <a:r>
              <a:rPr lang="fr-FR" sz="2800" baseline="30000">
                <a:solidFill>
                  <a:schemeClr val="tx1"/>
                </a:solidFill>
                <a:latin typeface="Aptos"/>
              </a:rPr>
              <a:t>er</a:t>
            </a:r>
            <a:r>
              <a:rPr lang="fr-FR" sz="2800">
                <a:solidFill>
                  <a:schemeClr val="tx1"/>
                </a:solidFill>
                <a:latin typeface="Aptos"/>
              </a:rPr>
              <a:t> août. </a:t>
            </a:r>
            <a:endParaRPr lang="fr-FR">
              <a:solidFill>
                <a:schemeClr val="tx1"/>
              </a:solidFill>
              <a:latin typeface="Apto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>
                <a:latin typeface="Aptos"/>
              </a:rPr>
              <a:t>Possibilité d’être convoqué à des tests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800">
                <a:solidFill>
                  <a:schemeClr val="tx1"/>
                </a:solidFill>
                <a:latin typeface="Aptos"/>
              </a:rPr>
              <a:t>Tests d’aptitudes, tests physiques, entrevue, etc.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800">
                <a:solidFill>
                  <a:schemeClr val="tx1"/>
                </a:solidFill>
                <a:latin typeface="Aptos"/>
              </a:rPr>
              <a:t>Surveille les dates dans ton dossier d’admission en ligne.</a:t>
            </a:r>
          </a:p>
          <a:p>
            <a:endParaRPr lang="fr-FR" sz="2200"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endParaRPr lang="fr-CA" sz="2200">
              <a:solidFill>
                <a:schemeClr val="tx1"/>
              </a:solidFill>
              <a:latin typeface="Aptos"/>
            </a:endParaRPr>
          </a:p>
          <a:p>
            <a:endParaRPr lang="fr-CA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811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517" y="289381"/>
            <a:ext cx="11446135" cy="102305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5400" cap="none">
                <a:latin typeface="Aptos"/>
              </a:rPr>
              <a:t>Demande d’admission au CÉGEP (suite)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048990" y="1292680"/>
            <a:ext cx="11220449" cy="5644831"/>
          </a:xfrm>
        </p:spPr>
        <p:txBody>
          <a:bodyPr>
            <a:normAutofit/>
          </a:bodyPr>
          <a:lstStyle/>
          <a:p>
            <a:pPr algn="ctr"/>
            <a:r>
              <a:rPr lang="fr-CA" sz="2400" b="1">
                <a:highlight>
                  <a:srgbClr val="FFFF00"/>
                </a:highlight>
                <a:latin typeface="Aptos"/>
              </a:rPr>
              <a:t>Types de réponses</a:t>
            </a:r>
          </a:p>
          <a:p>
            <a:pPr algn="ctr"/>
            <a:endParaRPr lang="fr-CA" sz="1000" b="1">
              <a:highlight>
                <a:srgbClr val="FFFF00"/>
              </a:highlight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2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Admission conditionnelle </a:t>
            </a:r>
            <a:endParaRPr lang="fr-FR" sz="2000">
              <a:solidFill>
                <a:schemeClr val="tx1"/>
              </a:solidFill>
              <a:latin typeface="Aptos"/>
            </a:endParaRP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Créer mon dossier Omnivox pour confirmer ma présence.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Vérifier si je suis convoqué à des tests.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Valider et faire mon choix de cours.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Payer mes frais de scolarité.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Faire mon test de classement en anglais.</a:t>
            </a:r>
          </a:p>
          <a:p>
            <a:pPr lvl="3"/>
            <a:endParaRPr lang="fr-FR" sz="1100">
              <a:solidFill>
                <a:schemeClr val="tx1"/>
              </a:solidFill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2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Liste d’attente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Lis les consignes dans la lettre d’admission.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Au besoin, consulte le service d’orientation pour t’aider.</a:t>
            </a:r>
          </a:p>
          <a:p>
            <a:pPr lvl="3"/>
            <a:endParaRPr lang="fr-FR" sz="1000" b="1">
              <a:solidFill>
                <a:schemeClr val="tx1"/>
              </a:solidFill>
              <a:latin typeface="Aptos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200" b="1">
                <a:solidFill>
                  <a:schemeClr val="tx1"/>
                </a:solidFill>
                <a:highlight>
                  <a:srgbClr val="FFFF00"/>
                </a:highlight>
                <a:latin typeface="Aptos"/>
              </a:rPr>
              <a:t>Refusé(e)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Lis les consignes de la lettre d’admission. Consulte le service d’orientation pour t’aider au besoin. 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Consulte le site web du service régional d’admission choisi (SRACQ, SRAM, SRASL)</a:t>
            </a:r>
          </a:p>
          <a:p>
            <a:pPr lvl="3"/>
            <a:r>
              <a:rPr lang="fr-FR" sz="1600">
                <a:solidFill>
                  <a:schemeClr val="tx1"/>
                </a:solidFill>
                <a:latin typeface="Aptos"/>
              </a:rPr>
              <a:t>       pour valider les places disponibles dans un autre programme d’études.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1600">
                <a:solidFill>
                  <a:schemeClr val="tx1"/>
                </a:solidFill>
                <a:latin typeface="Aptos"/>
              </a:rPr>
              <a:t>Participe au prochain tour d’admission.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13083" y="2949550"/>
            <a:ext cx="386093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Surveille ton dossier.</a:t>
            </a:r>
          </a:p>
          <a:p>
            <a:r>
              <a:rPr lang="fr-FR"/>
              <a:t>Il y a des dates limites à respecter.</a:t>
            </a:r>
            <a:endParaRPr lang="fr-CA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DAE580E9-A3A5-43EE-987E-341AE1AE06FB}"/>
              </a:ext>
            </a:extLst>
          </p:cNvPr>
          <p:cNvSpPr/>
          <p:nvPr/>
        </p:nvSpPr>
        <p:spPr>
          <a:xfrm>
            <a:off x="6563597" y="2650436"/>
            <a:ext cx="349486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26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932" y="438448"/>
            <a:ext cx="11446135" cy="2158977"/>
          </a:xfrm>
        </p:spPr>
        <p:txBody>
          <a:bodyPr>
            <a:normAutofit/>
          </a:bodyPr>
          <a:lstStyle/>
          <a:p>
            <a:pPr algn="ctr"/>
            <a:r>
              <a:rPr lang="fr-FR" sz="5400" cap="none">
                <a:latin typeface="Aptos"/>
              </a:rPr>
              <a:t>Prévisibilité d’admission – SRACQ</a:t>
            </a:r>
            <a:br>
              <a:rPr lang="fr-FR" sz="5400" cap="none">
                <a:latin typeface="Aptos"/>
              </a:rPr>
            </a:br>
            <a:r>
              <a:rPr lang="fr-FR" sz="5400" cap="none">
                <a:latin typeface="Aptos"/>
                <a:hlinkClick r:id="rId2"/>
              </a:rPr>
              <a:t>www.sracq.qc.ca</a:t>
            </a:r>
            <a:r>
              <a:rPr lang="fr-FR" sz="5400" cap="none">
                <a:latin typeface="Aptos"/>
              </a:rPr>
              <a:t> </a:t>
            </a:r>
            <a:br>
              <a:rPr lang="fr-FR" sz="5400">
                <a:latin typeface="Aptos"/>
              </a:rPr>
            </a:br>
            <a:endParaRPr lang="fr-CA" sz="5400" cap="none">
              <a:latin typeface="Apto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24131" y="1974573"/>
            <a:ext cx="9364285" cy="46382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CA" sz="2400">
                <a:latin typeface="Aptos"/>
              </a:rPr>
              <a:t>Pour les élèves qui aimeraient faire une demande dans un programme contingenté au cégep, il est possible d’utiliser cet outil pour avoir une prévision de ton admission.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A" sz="2400">
              <a:latin typeface="Apto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A" sz="2400">
                <a:latin typeface="Aptos"/>
              </a:rPr>
              <a:t>L'outil ne garantit en rien l'admission; il te donne un avis et non une promesse d'admission.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A" sz="2400">
              <a:latin typeface="Apto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>
                <a:latin typeface="Aptos"/>
              </a:rPr>
              <a:t>C</a:t>
            </a:r>
            <a:r>
              <a:rPr lang="fr-CA" sz="2400">
                <a:latin typeface="Aptos"/>
              </a:rPr>
              <a:t>e dont tu as besoin pour remplir la prévisibilité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1"/>
                </a:solidFill>
                <a:latin typeface="Aptos"/>
              </a:rPr>
              <a:t>R</a:t>
            </a:r>
            <a:r>
              <a:rPr lang="fr-CA" sz="2400" err="1">
                <a:solidFill>
                  <a:schemeClr val="tx1"/>
                </a:solidFill>
                <a:latin typeface="Aptos"/>
              </a:rPr>
              <a:t>elevé</a:t>
            </a:r>
            <a:r>
              <a:rPr lang="fr-CA" sz="2400">
                <a:solidFill>
                  <a:schemeClr val="tx1"/>
                </a:solidFill>
                <a:latin typeface="Aptos"/>
              </a:rPr>
              <a:t> des apprentissages du Ministère de juillet 2024 (résultats de 4</a:t>
            </a:r>
            <a:r>
              <a:rPr lang="fr-CA" sz="24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CA" sz="2400">
                <a:solidFill>
                  <a:schemeClr val="tx1"/>
                </a:solidFill>
                <a:latin typeface="Aptos"/>
              </a:rPr>
              <a:t> sec.).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1"/>
                </a:solidFill>
                <a:latin typeface="Aptos"/>
              </a:rPr>
              <a:t>B</a:t>
            </a:r>
            <a:r>
              <a:rPr lang="fr-CA" sz="2400" err="1">
                <a:solidFill>
                  <a:schemeClr val="tx1"/>
                </a:solidFill>
                <a:latin typeface="Aptos"/>
              </a:rPr>
              <a:t>ulletin</a:t>
            </a:r>
            <a:r>
              <a:rPr lang="fr-CA" sz="2400">
                <a:solidFill>
                  <a:schemeClr val="tx1"/>
                </a:solidFill>
                <a:latin typeface="Aptos"/>
              </a:rPr>
              <a:t> d’école de novembre 2024 (1</a:t>
            </a:r>
            <a:r>
              <a:rPr lang="fr-CA" sz="2400" baseline="30000">
                <a:solidFill>
                  <a:schemeClr val="tx1"/>
                </a:solidFill>
                <a:latin typeface="Aptos"/>
              </a:rPr>
              <a:t>re</a:t>
            </a:r>
            <a:r>
              <a:rPr lang="fr-CA" sz="2400">
                <a:solidFill>
                  <a:schemeClr val="tx1"/>
                </a:solidFill>
                <a:latin typeface="Aptos"/>
              </a:rPr>
              <a:t> étape de 5</a:t>
            </a:r>
            <a:r>
              <a:rPr lang="fr-CA" sz="2400" baseline="30000">
                <a:solidFill>
                  <a:schemeClr val="tx1"/>
                </a:solidFill>
                <a:latin typeface="Aptos"/>
              </a:rPr>
              <a:t>e</a:t>
            </a:r>
            <a:r>
              <a:rPr lang="fr-CA" sz="2400">
                <a:solidFill>
                  <a:schemeClr val="tx1"/>
                </a:solidFill>
                <a:latin typeface="Aptos"/>
              </a:rPr>
              <a:t> sec.).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0783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C7A40C-3E8E-4961-819C-B355C15FC1B7}"/>
              </a:ext>
            </a:extLst>
          </p:cNvPr>
          <p:cNvSpPr/>
          <p:nvPr/>
        </p:nvSpPr>
        <p:spPr>
          <a:xfrm>
            <a:off x="887896" y="2252870"/>
            <a:ext cx="1179443" cy="117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95A0F2-4350-4D1C-8697-78B1DCAD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473" y="263289"/>
            <a:ext cx="9080635" cy="1307792"/>
          </a:xfrm>
        </p:spPr>
        <p:txBody>
          <a:bodyPr>
            <a:noAutofit/>
          </a:bodyPr>
          <a:lstStyle/>
          <a:p>
            <a:pPr algn="ctr"/>
            <a:r>
              <a:rPr lang="fr-FR" sz="4400" cap="none">
                <a:latin typeface="Aptos"/>
              </a:rPr>
              <a:t>Prévisibilité d’admission du SRACQ</a:t>
            </a:r>
            <a:br>
              <a:rPr lang="fr-FR" sz="4400" cap="none">
                <a:latin typeface="Aptos"/>
              </a:rPr>
            </a:br>
            <a:r>
              <a:rPr lang="fr-FR" sz="4400" cap="none">
                <a:latin typeface="Aptos"/>
              </a:rPr>
              <a:t>Un exemple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AB50FD-F7CE-4DCC-A754-3371AD52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52" y="1937408"/>
            <a:ext cx="9755264" cy="47976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739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A0CA2BAA06040B3EE6C35B243CB41" ma:contentTypeVersion="13" ma:contentTypeDescription="Crée un document." ma:contentTypeScope="" ma:versionID="84504fde48b2f7251aa329d67d26e80c">
  <xsd:schema xmlns:xsd="http://www.w3.org/2001/XMLSchema" xmlns:xs="http://www.w3.org/2001/XMLSchema" xmlns:p="http://schemas.microsoft.com/office/2006/metadata/properties" xmlns:ns2="821bb8eb-3d4d-4f6e-b5d5-e1eb5636c88e" xmlns:ns3="2c04b887-1d10-4365-8d5c-190ca84b962e" targetNamespace="http://schemas.microsoft.com/office/2006/metadata/properties" ma:root="true" ma:fieldsID="f803ff43e8cce815484f0b3e479491fe" ns2:_="" ns3:_="">
    <xsd:import namespace="821bb8eb-3d4d-4f6e-b5d5-e1eb5636c88e"/>
    <xsd:import namespace="2c04b887-1d10-4365-8d5c-190ca84b96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bb8eb-3d4d-4f6e-b5d5-e1eb5636c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361dccf-346a-429c-9869-c4dab7876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4b887-1d10-4365-8d5c-190ca84b96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c6d1458-d6d7-41ab-86f2-5d3ec91df44b}" ma:internalName="TaxCatchAll" ma:showField="CatchAllData" ma:web="2c04b887-1d10-4365-8d5c-190ca84b96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1bb8eb-3d4d-4f6e-b5d5-e1eb5636c88e">
      <Terms xmlns="http://schemas.microsoft.com/office/infopath/2007/PartnerControls"/>
    </lcf76f155ced4ddcb4097134ff3c332f>
    <TaxCatchAll xmlns="2c04b887-1d10-4365-8d5c-190ca84b962e" xsi:nil="true"/>
  </documentManagement>
</p:properties>
</file>

<file path=customXml/itemProps1.xml><?xml version="1.0" encoding="utf-8"?>
<ds:datastoreItem xmlns:ds="http://schemas.openxmlformats.org/officeDocument/2006/customXml" ds:itemID="{0A5497C3-3673-48A5-B9A8-8578B49045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63196-F487-470C-9E0E-B568FC9279C9}">
  <ds:schemaRefs>
    <ds:schemaRef ds:uri="2c04b887-1d10-4365-8d5c-190ca84b962e"/>
    <ds:schemaRef ds:uri="821bb8eb-3d4d-4f6e-b5d5-e1eb5636c8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61A6A6-329C-4DE1-B8AE-DEFEA3C2C78D}">
  <ds:schemaRefs>
    <ds:schemaRef ds:uri="2c04b887-1d10-4365-8d5c-190ca84b962e"/>
    <ds:schemaRef ds:uri="821bb8eb-3d4d-4f6e-b5d5-e1eb5636c8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1</TotalTime>
  <Words>2084</Words>
  <Application>Microsoft Office PowerPoint</Application>
  <PresentationFormat>Grand écran</PresentationFormat>
  <Paragraphs>277</Paragraphs>
  <Slides>35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Aptos</vt:lpstr>
      <vt:lpstr>Arial</vt:lpstr>
      <vt:lpstr>Berlin Sans FB</vt:lpstr>
      <vt:lpstr>Calibri</vt:lpstr>
      <vt:lpstr>Courier New</vt:lpstr>
      <vt:lpstr>Rockwell</vt:lpstr>
      <vt:lpstr>Rockwell Condensed</vt:lpstr>
      <vt:lpstr>Rockwell Extra Bold</vt:lpstr>
      <vt:lpstr>Wingdings</vt:lpstr>
      <vt:lpstr>Type de bois</vt:lpstr>
      <vt:lpstr>Demande d’admission  1 mars 2025 CÉGEP et DEP</vt:lpstr>
      <vt:lpstr>Sciences enrichies – 4e secondaire</vt:lpstr>
      <vt:lpstr>Demande d’admission au CÉGEP</vt:lpstr>
      <vt:lpstr>Demande d’admission pour le CÉGEP</vt:lpstr>
      <vt:lpstr>Carte visuelle pour le CÉGEP</vt:lpstr>
      <vt:lpstr>Processus de la demande d’admission au CÉGEP</vt:lpstr>
      <vt:lpstr>Demande d’admission au CÉGEP (suite)</vt:lpstr>
      <vt:lpstr>Prévisibilité d’admission – SRACQ www.sracq.qc.ca  </vt:lpstr>
      <vt:lpstr>Prévisibilité d’admission du SRACQ Un exemple</vt:lpstr>
      <vt:lpstr>Documents à consulter</vt:lpstr>
      <vt:lpstr>Demande d'admission au SRACQ</vt:lpstr>
      <vt:lpstr>Équipe sportive du Cégep</vt:lpstr>
      <vt:lpstr>Demande d’admission au DEP</vt:lpstr>
      <vt:lpstr>Demande d’admission DEP</vt:lpstr>
      <vt:lpstr>Carte visuelle d’admission pour le DEP</vt:lpstr>
      <vt:lpstr>Demande d’admission au DEP (suite)</vt:lpstr>
      <vt:lpstr>Demande d’admission au DEP (suite)</vt:lpstr>
      <vt:lpstr>Demande d'admission au DEP</vt:lpstr>
      <vt:lpstr>Coup d’œil au tableau d’admission (recto)</vt:lpstr>
      <vt:lpstr>Coup d’œil au tableau d’admission (verso)</vt:lpstr>
      <vt:lpstr>Suivi de la demande </vt:lpstr>
      <vt:lpstr>non-résident permanent</vt:lpstr>
      <vt:lpstr>  Finances  et budget    </vt:lpstr>
      <vt:lpstr>Comment financer mes études? </vt:lpstr>
      <vt:lpstr>Aide financière aux études (prêts et bourses) https://www.quebec.ca/education/aide-financiere-aux-etudes</vt:lpstr>
      <vt:lpstr>HÉBERGEMENT ET TRANSPORT</vt:lpstr>
      <vt:lpstr>Activités possibles prochainement</vt:lpstr>
      <vt:lpstr>Portes ouvertes et Étudiant d’un jour</vt:lpstr>
      <vt:lpstr>Portes ouvertes et Étudiant d’un jour</vt:lpstr>
      <vt:lpstr>Exploration professionnelle - DEP CSS de la Beauce-Etchemin</vt:lpstr>
      <vt:lpstr>Présentation PowerPoint</vt:lpstr>
      <vt:lpstr>Présentation PowerPoint</vt:lpstr>
      <vt:lpstr>Il n'y a pas de mauvais choix, juste des petits détours de parcours.</vt:lpstr>
      <vt:lpstr>Prêt(e) à faire ta demande d’admission ?</vt:lpstr>
      <vt:lpstr>Le service d’orientation est présent pour t’accompagner dans ta demande d’admission.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et Informations pour les élèves finissants</dc:title>
  <dc:creator>Rancourt Annie</dc:creator>
  <cp:lastModifiedBy>Audet Sophie M</cp:lastModifiedBy>
  <cp:revision>22</cp:revision>
  <cp:lastPrinted>2021-01-21T17:55:50Z</cp:lastPrinted>
  <dcterms:created xsi:type="dcterms:W3CDTF">2018-09-12T17:02:53Z</dcterms:created>
  <dcterms:modified xsi:type="dcterms:W3CDTF">2025-01-21T18:18:36Z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0x010100395A0CA2BAA06040B3EE6C35B243CB41</vt:lpwstr>
  </property>
  <property fmtid="{D5CDD505-2E9C-101B-9397-08002B2CF9AE}" pid="3" name="MediaServiceImageTags">
    <vt:lpwstr/>
  </property>
</Properties>
</file>